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257" r:id="rId2"/>
    <p:sldId id="260" r:id="rId3"/>
    <p:sldId id="273" r:id="rId4"/>
    <p:sldId id="267" r:id="rId5"/>
    <p:sldId id="314" r:id="rId6"/>
    <p:sldId id="426" r:id="rId7"/>
    <p:sldId id="431" r:id="rId8"/>
    <p:sldId id="444" r:id="rId9"/>
    <p:sldId id="452" r:id="rId10"/>
    <p:sldId id="453" r:id="rId11"/>
    <p:sldId id="443" r:id="rId12"/>
    <p:sldId id="450" r:id="rId13"/>
    <p:sldId id="428" r:id="rId14"/>
    <p:sldId id="429" r:id="rId15"/>
    <p:sldId id="430" r:id="rId16"/>
    <p:sldId id="457" r:id="rId17"/>
    <p:sldId id="432" r:id="rId18"/>
    <p:sldId id="433" r:id="rId19"/>
    <p:sldId id="434" r:id="rId20"/>
    <p:sldId id="435" r:id="rId21"/>
    <p:sldId id="436" r:id="rId22"/>
    <p:sldId id="437" r:id="rId23"/>
    <p:sldId id="445" r:id="rId24"/>
    <p:sldId id="438" r:id="rId25"/>
    <p:sldId id="439" r:id="rId26"/>
    <p:sldId id="440" r:id="rId27"/>
    <p:sldId id="441" r:id="rId28"/>
    <p:sldId id="449" r:id="rId29"/>
    <p:sldId id="451" r:id="rId30"/>
    <p:sldId id="458" r:id="rId31"/>
    <p:sldId id="459" r:id="rId32"/>
    <p:sldId id="425" r:id="rId33"/>
    <p:sldId id="423" r:id="rId34"/>
    <p:sldId id="398" r:id="rId35"/>
    <p:sldId id="424" r:id="rId36"/>
    <p:sldId id="418" r:id="rId37"/>
    <p:sldId id="419" r:id="rId38"/>
    <p:sldId id="420" r:id="rId39"/>
    <p:sldId id="421" r:id="rId40"/>
    <p:sldId id="399" r:id="rId41"/>
    <p:sldId id="415" r:id="rId42"/>
    <p:sldId id="416" r:id="rId43"/>
    <p:sldId id="442" r:id="rId44"/>
    <p:sldId id="447" r:id="rId45"/>
    <p:sldId id="417" r:id="rId46"/>
    <p:sldId id="446" r:id="rId47"/>
    <p:sldId id="454" r:id="rId48"/>
    <p:sldId id="456" r:id="rId49"/>
    <p:sldId id="414" r:id="rId50"/>
    <p:sldId id="455" r:id="rId51"/>
    <p:sldId id="296" r:id="rId52"/>
    <p:sldId id="346"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8"/>
    <p:restoredTop sz="74219"/>
  </p:normalViewPr>
  <p:slideViewPr>
    <p:cSldViewPr snapToGrid="0" snapToObjects="1">
      <p:cViewPr>
        <p:scale>
          <a:sx n="70" d="100"/>
          <a:sy n="70" d="100"/>
        </p:scale>
        <p:origin x="-29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F21A03-3D15-804B-B9AB-2C3D16729ACD}" type="datetimeFigureOut">
              <a:rPr lang="en-US" smtClean="0"/>
              <a:t>7/18/18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EFB65-0F8B-E048-AD81-7B4FCDDD95B0}" type="slidenum">
              <a:rPr lang="en-US" smtClean="0"/>
              <a:t>‹#›</a:t>
            </a:fld>
            <a:endParaRPr lang="en-US"/>
          </a:p>
        </p:txBody>
      </p:sp>
    </p:spTree>
    <p:extLst>
      <p:ext uri="{BB962C8B-B14F-4D97-AF65-F5344CB8AC3E}">
        <p14:creationId xmlns:p14="http://schemas.microsoft.com/office/powerpoint/2010/main" val="159953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a:t>
            </a:fld>
            <a:endParaRPr lang="en-US"/>
          </a:p>
        </p:txBody>
      </p:sp>
    </p:spTree>
    <p:extLst>
      <p:ext uri="{BB962C8B-B14F-4D97-AF65-F5344CB8AC3E}">
        <p14:creationId xmlns:p14="http://schemas.microsoft.com/office/powerpoint/2010/main" val="1207292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a:t>
            </a:fld>
            <a:endParaRPr lang="en-US"/>
          </a:p>
        </p:txBody>
      </p:sp>
    </p:spTree>
    <p:extLst>
      <p:ext uri="{BB962C8B-B14F-4D97-AF65-F5344CB8AC3E}">
        <p14:creationId xmlns:p14="http://schemas.microsoft.com/office/powerpoint/2010/main" val="835453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5</a:t>
            </a:fld>
            <a:endParaRPr lang="en-US"/>
          </a:p>
        </p:txBody>
      </p:sp>
    </p:spTree>
    <p:extLst>
      <p:ext uri="{BB962C8B-B14F-4D97-AF65-F5344CB8AC3E}">
        <p14:creationId xmlns:p14="http://schemas.microsoft.com/office/powerpoint/2010/main" val="885897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6</a:t>
            </a:fld>
            <a:endParaRPr lang="en-US"/>
          </a:p>
        </p:txBody>
      </p:sp>
    </p:spTree>
    <p:extLst>
      <p:ext uri="{BB962C8B-B14F-4D97-AF65-F5344CB8AC3E}">
        <p14:creationId xmlns:p14="http://schemas.microsoft.com/office/powerpoint/2010/main" val="625521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rabble.ca</a:t>
            </a:r>
            <a:r>
              <a:rPr lang="en-US" dirty="0" smtClean="0"/>
              <a:t>/toolkit/</a:t>
            </a:r>
            <a:r>
              <a:rPr lang="en-US" dirty="0" err="1" smtClean="0"/>
              <a:t>rabblepedia</a:t>
            </a:r>
            <a:r>
              <a:rPr lang="en-US" dirty="0" smtClean="0"/>
              <a:t>/digital-activism</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7</a:t>
            </a:fld>
            <a:endParaRPr lang="en-US"/>
          </a:p>
        </p:txBody>
      </p:sp>
    </p:spTree>
    <p:extLst>
      <p:ext uri="{BB962C8B-B14F-4D97-AF65-F5344CB8AC3E}">
        <p14:creationId xmlns:p14="http://schemas.microsoft.com/office/powerpoint/2010/main" val="1339857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www.slideshare.net</a:t>
            </a:r>
            <a:r>
              <a:rPr lang="en-US" dirty="0" smtClean="0"/>
              <a:t>/</a:t>
            </a:r>
            <a:r>
              <a:rPr lang="en-US" dirty="0" err="1" smtClean="0"/>
              <a:t>NataschaThomson</a:t>
            </a:r>
            <a:r>
              <a:rPr lang="en-US" dirty="0" smtClean="0"/>
              <a:t>/social-media-for-activism</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8</a:t>
            </a:fld>
            <a:endParaRPr lang="en-US"/>
          </a:p>
        </p:txBody>
      </p:sp>
    </p:spTree>
    <p:extLst>
      <p:ext uri="{BB962C8B-B14F-4D97-AF65-F5344CB8AC3E}">
        <p14:creationId xmlns:p14="http://schemas.microsoft.com/office/powerpoint/2010/main" val="1745398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www.slideshare.net</a:t>
            </a:r>
            <a:r>
              <a:rPr lang="en-US" dirty="0" smtClean="0"/>
              <a:t>/</a:t>
            </a:r>
            <a:r>
              <a:rPr lang="en-US" dirty="0" err="1" smtClean="0"/>
              <a:t>NataschaThomson</a:t>
            </a:r>
            <a:r>
              <a:rPr lang="en-US" dirty="0" smtClean="0"/>
              <a:t>/social-media-for-activism</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9</a:t>
            </a:fld>
            <a:endParaRPr lang="en-US"/>
          </a:p>
        </p:txBody>
      </p:sp>
    </p:spTree>
    <p:extLst>
      <p:ext uri="{BB962C8B-B14F-4D97-AF65-F5344CB8AC3E}">
        <p14:creationId xmlns:p14="http://schemas.microsoft.com/office/powerpoint/2010/main" val="1453406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www.slideshare.net</a:t>
            </a:r>
            <a:r>
              <a:rPr lang="en-US" dirty="0" smtClean="0"/>
              <a:t>/</a:t>
            </a:r>
            <a:r>
              <a:rPr lang="en-US" dirty="0" err="1" smtClean="0"/>
              <a:t>NataschaThomson</a:t>
            </a:r>
            <a:r>
              <a:rPr lang="en-US" dirty="0" smtClean="0"/>
              <a:t>/social-media-for-activism</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10</a:t>
            </a:fld>
            <a:endParaRPr lang="en-US"/>
          </a:p>
        </p:txBody>
      </p:sp>
    </p:spTree>
    <p:extLst>
      <p:ext uri="{BB962C8B-B14F-4D97-AF65-F5344CB8AC3E}">
        <p14:creationId xmlns:p14="http://schemas.microsoft.com/office/powerpoint/2010/main" val="897693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11</a:t>
            </a:fld>
            <a:endParaRPr lang="en-US"/>
          </a:p>
        </p:txBody>
      </p:sp>
    </p:spTree>
    <p:extLst>
      <p:ext uri="{BB962C8B-B14F-4D97-AF65-F5344CB8AC3E}">
        <p14:creationId xmlns:p14="http://schemas.microsoft.com/office/powerpoint/2010/main" val="1518550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https://</a:t>
            </a:r>
            <a:r>
              <a:rPr lang="en-US" dirty="0" err="1" smtClean="0"/>
              <a:t>www.britannica.com</a:t>
            </a:r>
            <a:r>
              <a:rPr lang="en-US" dirty="0" smtClean="0"/>
              <a:t>/event/Seattle-WTO-protests-of-1999</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12</a:t>
            </a:fld>
            <a:endParaRPr lang="en-US"/>
          </a:p>
        </p:txBody>
      </p:sp>
    </p:spTree>
    <p:extLst>
      <p:ext uri="{BB962C8B-B14F-4D97-AF65-F5344CB8AC3E}">
        <p14:creationId xmlns:p14="http://schemas.microsoft.com/office/powerpoint/2010/main" val="159388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www.huffingtonpost.com</a:t>
            </a:r>
            <a:r>
              <a:rPr lang="en-US" dirty="0" smtClean="0"/>
              <a:t>/</a:t>
            </a:r>
            <a:r>
              <a:rPr lang="en-US" dirty="0" err="1" smtClean="0"/>
              <a:t>colin-delany</a:t>
            </a:r>
            <a:r>
              <a:rPr lang="en-US" dirty="0" smtClean="0"/>
              <a:t>/how-social-media-accelera_b_821497.html</a:t>
            </a:r>
          </a:p>
          <a:p>
            <a:endParaRPr lang="en-US" dirty="0" smtClean="0"/>
          </a:p>
          <a:p>
            <a:r>
              <a:rPr lang="en-US" dirty="0" smtClean="0"/>
              <a:t>Link in photo: https://</a:t>
            </a:r>
            <a:r>
              <a:rPr lang="en-US" dirty="0" err="1" smtClean="0"/>
              <a:t>www.youtube.com</a:t>
            </a:r>
            <a:r>
              <a:rPr lang="en-US" dirty="0" smtClean="0"/>
              <a:t>/</a:t>
            </a:r>
            <a:r>
              <a:rPr lang="en-US" dirty="0" err="1" smtClean="0"/>
              <a:t>watch?v</a:t>
            </a:r>
            <a:r>
              <a:rPr lang="en-US" dirty="0" smtClean="0"/>
              <a:t>=C9KIWD4Ru_0</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13</a:t>
            </a:fld>
            <a:endParaRPr lang="en-US"/>
          </a:p>
        </p:txBody>
      </p:sp>
    </p:spTree>
    <p:extLst>
      <p:ext uri="{BB962C8B-B14F-4D97-AF65-F5344CB8AC3E}">
        <p14:creationId xmlns:p14="http://schemas.microsoft.com/office/powerpoint/2010/main" val="584285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14</a:t>
            </a:fld>
            <a:endParaRPr lang="en-US"/>
          </a:p>
        </p:txBody>
      </p:sp>
    </p:spTree>
    <p:extLst>
      <p:ext uri="{BB962C8B-B14F-4D97-AF65-F5344CB8AC3E}">
        <p14:creationId xmlns:p14="http://schemas.microsoft.com/office/powerpoint/2010/main" val="2041423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 in photo.</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15</a:t>
            </a:fld>
            <a:endParaRPr lang="en-US"/>
          </a:p>
        </p:txBody>
      </p:sp>
    </p:spTree>
    <p:extLst>
      <p:ext uri="{BB962C8B-B14F-4D97-AF65-F5344CB8AC3E}">
        <p14:creationId xmlns:p14="http://schemas.microsoft.com/office/powerpoint/2010/main" val="1694600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 in photo.</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16</a:t>
            </a:fld>
            <a:endParaRPr lang="en-US"/>
          </a:p>
        </p:txBody>
      </p:sp>
    </p:spTree>
    <p:extLst>
      <p:ext uri="{BB962C8B-B14F-4D97-AF65-F5344CB8AC3E}">
        <p14:creationId xmlns:p14="http://schemas.microsoft.com/office/powerpoint/2010/main" val="1532448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money.cnn.com</a:t>
            </a:r>
            <a:r>
              <a:rPr lang="en-US" dirty="0" smtClean="0"/>
              <a:t>/2017/02/17/technology/</a:t>
            </a:r>
            <a:r>
              <a:rPr lang="en-US" dirty="0" err="1" smtClean="0"/>
              <a:t>womens</a:t>
            </a:r>
            <a:r>
              <a:rPr lang="en-US" dirty="0" smtClean="0"/>
              <a:t>-march-</a:t>
            </a:r>
            <a:r>
              <a:rPr lang="en-US" dirty="0" err="1" smtClean="0"/>
              <a:t>facebook</a:t>
            </a:r>
            <a:r>
              <a:rPr lang="en-US" dirty="0" smtClean="0"/>
              <a:t>-activism/</a:t>
            </a:r>
            <a:r>
              <a:rPr lang="en-US" dirty="0" err="1" smtClean="0"/>
              <a:t>index.html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17</a:t>
            </a:fld>
            <a:endParaRPr lang="en-US"/>
          </a:p>
        </p:txBody>
      </p:sp>
    </p:spTree>
    <p:extLst>
      <p:ext uri="{BB962C8B-B14F-4D97-AF65-F5344CB8AC3E}">
        <p14:creationId xmlns:p14="http://schemas.microsoft.com/office/powerpoint/2010/main" val="1900779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money.cnn.com</a:t>
            </a:r>
            <a:r>
              <a:rPr lang="en-US" dirty="0" smtClean="0"/>
              <a:t>/2017/02/17/technology/</a:t>
            </a:r>
            <a:r>
              <a:rPr lang="en-US" dirty="0" err="1" smtClean="0"/>
              <a:t>womens</a:t>
            </a:r>
            <a:r>
              <a:rPr lang="en-US" dirty="0" smtClean="0"/>
              <a:t>-march-</a:t>
            </a:r>
            <a:r>
              <a:rPr lang="en-US" dirty="0" err="1" smtClean="0"/>
              <a:t>facebook</a:t>
            </a:r>
            <a:r>
              <a:rPr lang="en-US" dirty="0" smtClean="0"/>
              <a:t>-activism/</a:t>
            </a:r>
            <a:r>
              <a:rPr lang="en-US" dirty="0" err="1" smtClean="0"/>
              <a:t>index.html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18</a:t>
            </a:fld>
            <a:endParaRPr lang="en-US"/>
          </a:p>
        </p:txBody>
      </p:sp>
    </p:spTree>
    <p:extLst>
      <p:ext uri="{BB962C8B-B14F-4D97-AF65-F5344CB8AC3E}">
        <p14:creationId xmlns:p14="http://schemas.microsoft.com/office/powerpoint/2010/main" val="20306924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money.cnn.com</a:t>
            </a:r>
            <a:r>
              <a:rPr lang="en-US" dirty="0" smtClean="0"/>
              <a:t>/2016/07/07/media/</a:t>
            </a:r>
            <a:r>
              <a:rPr lang="en-US" dirty="0" err="1" smtClean="0"/>
              <a:t>facebook</a:t>
            </a:r>
            <a:r>
              <a:rPr lang="en-US" dirty="0" smtClean="0"/>
              <a:t>-live-streaming-police-shooting/</a:t>
            </a:r>
            <a:r>
              <a:rPr lang="en-US" dirty="0" err="1" smtClean="0"/>
              <a:t>index.html</a:t>
            </a:r>
            <a:endParaRPr lang="en-US" dirty="0" smtClean="0"/>
          </a:p>
          <a:p>
            <a:endParaRPr lang="en-US" dirty="0" smtClean="0"/>
          </a:p>
          <a:p>
            <a:r>
              <a:rPr lang="en-US" dirty="0" smtClean="0"/>
              <a:t>https://</a:t>
            </a:r>
            <a:r>
              <a:rPr lang="en-US" dirty="0" err="1" smtClean="0"/>
              <a:t>www.wired.com</a:t>
            </a:r>
            <a:r>
              <a:rPr lang="en-US" dirty="0" smtClean="0"/>
              <a:t>/2016/11/</a:t>
            </a:r>
            <a:r>
              <a:rPr lang="en-US" dirty="0" err="1" smtClean="0"/>
              <a:t>livestreaming</a:t>
            </a:r>
            <a:r>
              <a:rPr lang="en-US" dirty="0" smtClean="0"/>
              <a:t>-transforming-activism/</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20</a:t>
            </a:fld>
            <a:endParaRPr lang="en-US"/>
          </a:p>
        </p:txBody>
      </p:sp>
    </p:spTree>
    <p:extLst>
      <p:ext uri="{BB962C8B-B14F-4D97-AF65-F5344CB8AC3E}">
        <p14:creationId xmlns:p14="http://schemas.microsoft.com/office/powerpoint/2010/main" val="497023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money.cnn.com</a:t>
            </a:r>
            <a:r>
              <a:rPr lang="en-US" dirty="0" smtClean="0"/>
              <a:t>/2016/07/07/media/</a:t>
            </a:r>
            <a:r>
              <a:rPr lang="en-US" dirty="0" err="1" smtClean="0"/>
              <a:t>facebook</a:t>
            </a:r>
            <a:r>
              <a:rPr lang="en-US" dirty="0" smtClean="0"/>
              <a:t>-live-streaming-police-shooting/</a:t>
            </a:r>
            <a:r>
              <a:rPr lang="en-US" dirty="0" err="1" smtClean="0"/>
              <a:t>index.html</a:t>
            </a:r>
            <a:endParaRPr lang="en-US" dirty="0" smtClean="0"/>
          </a:p>
          <a:p>
            <a:endParaRPr lang="en-US" dirty="0" smtClean="0"/>
          </a:p>
          <a:p>
            <a:r>
              <a:rPr lang="en-US" dirty="0" smtClean="0"/>
              <a:t>https://</a:t>
            </a:r>
            <a:r>
              <a:rPr lang="en-US" dirty="0" err="1" smtClean="0"/>
              <a:t>www.wired.com</a:t>
            </a:r>
            <a:r>
              <a:rPr lang="en-US" dirty="0" smtClean="0"/>
              <a:t>/2016/11/</a:t>
            </a:r>
            <a:r>
              <a:rPr lang="en-US" dirty="0" err="1" smtClean="0"/>
              <a:t>livestreaming</a:t>
            </a:r>
            <a:r>
              <a:rPr lang="en-US" smtClean="0"/>
              <a:t>-transforming-activism/</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21</a:t>
            </a:fld>
            <a:endParaRPr lang="en-US"/>
          </a:p>
        </p:txBody>
      </p:sp>
    </p:spTree>
    <p:extLst>
      <p:ext uri="{BB962C8B-B14F-4D97-AF65-F5344CB8AC3E}">
        <p14:creationId xmlns:p14="http://schemas.microsoft.com/office/powerpoint/2010/main" val="11570049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www.huffingtonpost.com</a:t>
            </a:r>
            <a:r>
              <a:rPr lang="en-US" dirty="0" smtClean="0"/>
              <a:t>/</a:t>
            </a:r>
            <a:r>
              <a:rPr lang="en-US" dirty="0" err="1" smtClean="0"/>
              <a:t>sabina-khanibarra</a:t>
            </a:r>
            <a:r>
              <a:rPr lang="en-US" dirty="0" smtClean="0"/>
              <a:t>/the-case-for-social-media_b_6149974.html/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22</a:t>
            </a:fld>
            <a:endParaRPr lang="en-US"/>
          </a:p>
        </p:txBody>
      </p:sp>
    </p:spTree>
    <p:extLst>
      <p:ext uri="{BB962C8B-B14F-4D97-AF65-F5344CB8AC3E}">
        <p14:creationId xmlns:p14="http://schemas.microsoft.com/office/powerpoint/2010/main" val="17267066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www.huffingtonpost.com</a:t>
            </a:r>
            <a:r>
              <a:rPr lang="en-US" dirty="0" smtClean="0"/>
              <a:t>/</a:t>
            </a:r>
            <a:r>
              <a:rPr lang="en-US" dirty="0" err="1" smtClean="0"/>
              <a:t>sabina-khanibarra</a:t>
            </a:r>
            <a:r>
              <a:rPr lang="en-US" dirty="0" smtClean="0"/>
              <a:t>/the-case-for-social-media_b_6149974.html/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23</a:t>
            </a:fld>
            <a:endParaRPr lang="en-US"/>
          </a:p>
        </p:txBody>
      </p:sp>
    </p:spTree>
    <p:extLst>
      <p:ext uri="{BB962C8B-B14F-4D97-AF65-F5344CB8AC3E}">
        <p14:creationId xmlns:p14="http://schemas.microsoft.com/office/powerpoint/2010/main" val="491173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www.huffingtonpost.com</a:t>
            </a:r>
            <a:r>
              <a:rPr lang="en-US" dirty="0" smtClean="0"/>
              <a:t>/</a:t>
            </a:r>
            <a:r>
              <a:rPr lang="en-US" dirty="0" err="1" smtClean="0"/>
              <a:t>sabina-khanibarra</a:t>
            </a:r>
            <a:r>
              <a:rPr lang="en-US" smtClean="0"/>
              <a:t>/the-case-for-social-media_b_6149974.html/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24</a:t>
            </a:fld>
            <a:endParaRPr lang="en-US"/>
          </a:p>
        </p:txBody>
      </p:sp>
    </p:spTree>
    <p:extLst>
      <p:ext uri="{BB962C8B-B14F-4D97-AF65-F5344CB8AC3E}">
        <p14:creationId xmlns:p14="http://schemas.microsoft.com/office/powerpoint/2010/main" val="2097018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www.huffingtonpost.com</a:t>
            </a:r>
            <a:r>
              <a:rPr lang="en-US" dirty="0" smtClean="0"/>
              <a:t>/</a:t>
            </a:r>
            <a:r>
              <a:rPr lang="en-US" dirty="0" err="1" smtClean="0"/>
              <a:t>sabina-khanibarra</a:t>
            </a:r>
            <a:r>
              <a:rPr lang="en-US" smtClean="0"/>
              <a:t>/the-case-for-social-media_b_6149974.html/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25</a:t>
            </a:fld>
            <a:endParaRPr lang="en-US"/>
          </a:p>
        </p:txBody>
      </p:sp>
    </p:spTree>
    <p:extLst>
      <p:ext uri="{BB962C8B-B14F-4D97-AF65-F5344CB8AC3E}">
        <p14:creationId xmlns:p14="http://schemas.microsoft.com/office/powerpoint/2010/main" val="102844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www.forbes.com</a:t>
            </a:r>
            <a:r>
              <a:rPr lang="en-US" dirty="0" smtClean="0"/>
              <a:t>/sites/</a:t>
            </a:r>
            <a:r>
              <a:rPr lang="en-US" dirty="0" err="1" smtClean="0"/>
              <a:t>rahimkanani</a:t>
            </a:r>
            <a:r>
              <a:rPr lang="en-US" dirty="0" smtClean="0"/>
              <a:t>/2012/06/04/why-</a:t>
            </a:r>
            <a:r>
              <a:rPr lang="en-US" dirty="0" err="1" smtClean="0"/>
              <a:t>youtube</a:t>
            </a:r>
            <a:r>
              <a:rPr lang="en-US" dirty="0" smtClean="0"/>
              <a:t>-is-the-ultimate-platform-for-global-social-change/#44e65e425501</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26</a:t>
            </a:fld>
            <a:endParaRPr lang="en-US"/>
          </a:p>
        </p:txBody>
      </p:sp>
    </p:spTree>
    <p:extLst>
      <p:ext uri="{BB962C8B-B14F-4D97-AF65-F5344CB8AC3E}">
        <p14:creationId xmlns:p14="http://schemas.microsoft.com/office/powerpoint/2010/main" val="12276401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www.forbes.com</a:t>
            </a:r>
            <a:r>
              <a:rPr lang="en-US" dirty="0" smtClean="0"/>
              <a:t>/sites/</a:t>
            </a:r>
            <a:r>
              <a:rPr lang="en-US" dirty="0" err="1" smtClean="0"/>
              <a:t>rahimkanani</a:t>
            </a:r>
            <a:r>
              <a:rPr lang="en-US" dirty="0" smtClean="0"/>
              <a:t>/2012/06/04/why-</a:t>
            </a:r>
            <a:r>
              <a:rPr lang="en-US" dirty="0" err="1" smtClean="0"/>
              <a:t>youtube</a:t>
            </a:r>
            <a:r>
              <a:rPr lang="en-US" smtClean="0"/>
              <a:t>-is-the-ultimate-platform-for-global-social-change/#44e65e425501</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27</a:t>
            </a:fld>
            <a:endParaRPr lang="en-US"/>
          </a:p>
        </p:txBody>
      </p:sp>
    </p:spTree>
    <p:extLst>
      <p:ext uri="{BB962C8B-B14F-4D97-AF65-F5344CB8AC3E}">
        <p14:creationId xmlns:p14="http://schemas.microsoft.com/office/powerpoint/2010/main" val="2020581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28</a:t>
            </a:fld>
            <a:endParaRPr lang="en-US"/>
          </a:p>
        </p:txBody>
      </p:sp>
    </p:spTree>
    <p:extLst>
      <p:ext uri="{BB962C8B-B14F-4D97-AF65-F5344CB8AC3E}">
        <p14:creationId xmlns:p14="http://schemas.microsoft.com/office/powerpoint/2010/main" val="16363471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29</a:t>
            </a:fld>
            <a:endParaRPr lang="en-US"/>
          </a:p>
        </p:txBody>
      </p:sp>
    </p:spTree>
    <p:extLst>
      <p:ext uri="{BB962C8B-B14F-4D97-AF65-F5344CB8AC3E}">
        <p14:creationId xmlns:p14="http://schemas.microsoft.com/office/powerpoint/2010/main" val="11001818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30</a:t>
            </a:fld>
            <a:endParaRPr lang="en-US"/>
          </a:p>
        </p:txBody>
      </p:sp>
    </p:spTree>
    <p:extLst>
      <p:ext uri="{BB962C8B-B14F-4D97-AF65-F5344CB8AC3E}">
        <p14:creationId xmlns:p14="http://schemas.microsoft.com/office/powerpoint/2010/main" val="17200614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 in photo:</a:t>
            </a:r>
            <a:r>
              <a:rPr lang="en-US" baseline="0" dirty="0" smtClean="0"/>
              <a:t> https://</a:t>
            </a:r>
            <a:r>
              <a:rPr lang="en-US" baseline="0" dirty="0" err="1" smtClean="0"/>
              <a:t>youtu.be</a:t>
            </a:r>
            <a:r>
              <a:rPr lang="en-US" baseline="0" dirty="0" smtClean="0"/>
              <a:t>/ylZcsv86Uiw </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31</a:t>
            </a:fld>
            <a:endParaRPr lang="en-US"/>
          </a:p>
        </p:txBody>
      </p:sp>
    </p:spTree>
    <p:extLst>
      <p:ext uri="{BB962C8B-B14F-4D97-AF65-F5344CB8AC3E}">
        <p14:creationId xmlns:p14="http://schemas.microsoft.com/office/powerpoint/2010/main" val="20544615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32</a:t>
            </a:fld>
            <a:endParaRPr lang="en-US"/>
          </a:p>
        </p:txBody>
      </p:sp>
    </p:spTree>
    <p:extLst>
      <p:ext uri="{BB962C8B-B14F-4D97-AF65-F5344CB8AC3E}">
        <p14:creationId xmlns:p14="http://schemas.microsoft.com/office/powerpoint/2010/main" val="21308876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33</a:t>
            </a:fld>
            <a:endParaRPr lang="en-US"/>
          </a:p>
        </p:txBody>
      </p:sp>
    </p:spTree>
    <p:extLst>
      <p:ext uri="{BB962C8B-B14F-4D97-AF65-F5344CB8AC3E}">
        <p14:creationId xmlns:p14="http://schemas.microsoft.com/office/powerpoint/2010/main" val="18498932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Benkler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Yochai</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The Wealth of Networks: How Social Production Transforms Markets </a:t>
            </a:r>
            <a:r>
              <a:rPr lang="nl-NL" sz="1200" i="1" kern="1200" dirty="0" err="1" smtClean="0">
                <a:solidFill>
                  <a:schemeClr val="tx1"/>
                </a:solidFill>
                <a:effectLst/>
                <a:latin typeface="+mn-lt"/>
                <a:ea typeface="+mn-ea"/>
                <a:cs typeface="+mn-cs"/>
              </a:rPr>
              <a:t>and</a:t>
            </a:r>
            <a:r>
              <a:rPr lang="nl-NL" sz="1200" i="1" kern="1200" dirty="0" smtClean="0">
                <a:solidFill>
                  <a:schemeClr val="tx1"/>
                </a:solidFill>
                <a:effectLst/>
                <a:latin typeface="+mn-lt"/>
                <a:ea typeface="+mn-ea"/>
                <a:cs typeface="+mn-cs"/>
              </a:rPr>
              <a:t> </a:t>
            </a:r>
            <a:r>
              <a:rPr lang="nl-NL" sz="1200" i="1" kern="1200" dirty="0" err="1" smtClean="0">
                <a:solidFill>
                  <a:schemeClr val="tx1"/>
                </a:solidFill>
                <a:effectLst/>
                <a:latin typeface="+mn-lt"/>
                <a:ea typeface="+mn-ea"/>
                <a:cs typeface="+mn-cs"/>
              </a:rPr>
              <a:t>Freedom</a:t>
            </a:r>
            <a:r>
              <a:rPr lang="en-US" sz="1200" kern="1200" dirty="0" smtClean="0">
                <a:solidFill>
                  <a:schemeClr val="tx1"/>
                </a:solidFill>
                <a:effectLst/>
                <a:latin typeface="+mn-lt"/>
                <a:ea typeface="+mn-ea"/>
                <a:cs typeface="+mn-cs"/>
              </a:rPr>
              <a:t>. New Haven: Yale University Press, 2006.</a:t>
            </a: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34</a:t>
            </a:fld>
            <a:endParaRPr lang="en-US"/>
          </a:p>
        </p:txBody>
      </p:sp>
    </p:spTree>
    <p:extLst>
      <p:ext uri="{BB962C8B-B14F-4D97-AF65-F5344CB8AC3E}">
        <p14:creationId xmlns:p14="http://schemas.microsoft.com/office/powerpoint/2010/main" val="18604003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Benkler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Yochai</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The Wealth of Networks: How Social Production Transforms Markets </a:t>
            </a:r>
            <a:r>
              <a:rPr lang="nl-NL" sz="1200" i="1" kern="1200" dirty="0" err="1" smtClean="0">
                <a:solidFill>
                  <a:schemeClr val="tx1"/>
                </a:solidFill>
                <a:effectLst/>
                <a:latin typeface="+mn-lt"/>
                <a:ea typeface="+mn-ea"/>
                <a:cs typeface="+mn-cs"/>
              </a:rPr>
              <a:t>and</a:t>
            </a:r>
            <a:r>
              <a:rPr lang="nl-NL" sz="1200" i="1" kern="1200" dirty="0" smtClean="0">
                <a:solidFill>
                  <a:schemeClr val="tx1"/>
                </a:solidFill>
                <a:effectLst/>
                <a:latin typeface="+mn-lt"/>
                <a:ea typeface="+mn-ea"/>
                <a:cs typeface="+mn-cs"/>
              </a:rPr>
              <a:t> </a:t>
            </a:r>
            <a:r>
              <a:rPr lang="nl-NL" sz="1200" i="1" kern="1200" dirty="0" err="1" smtClean="0">
                <a:solidFill>
                  <a:schemeClr val="tx1"/>
                </a:solidFill>
                <a:effectLst/>
                <a:latin typeface="+mn-lt"/>
                <a:ea typeface="+mn-ea"/>
                <a:cs typeface="+mn-cs"/>
              </a:rPr>
              <a:t>Freedom</a:t>
            </a:r>
            <a:r>
              <a:rPr lang="en-US" sz="1200" kern="1200" dirty="0" smtClean="0">
                <a:solidFill>
                  <a:schemeClr val="tx1"/>
                </a:solidFill>
                <a:effectLst/>
                <a:latin typeface="+mn-lt"/>
                <a:ea typeface="+mn-ea"/>
                <a:cs typeface="+mn-cs"/>
              </a:rPr>
              <a:t>. New Haven: Yale University Press, 2006.</a:t>
            </a: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35</a:t>
            </a:fld>
            <a:endParaRPr lang="en-US"/>
          </a:p>
        </p:txBody>
      </p:sp>
    </p:spTree>
    <p:extLst>
      <p:ext uri="{BB962C8B-B14F-4D97-AF65-F5344CB8AC3E}">
        <p14:creationId xmlns:p14="http://schemas.microsoft.com/office/powerpoint/2010/main" val="3054784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Jenkins, Henry. </a:t>
            </a:r>
            <a:r>
              <a:rPr lang="en-US" sz="1200" i="1" kern="1200" dirty="0" smtClean="0">
                <a:solidFill>
                  <a:schemeClr val="tx1"/>
                </a:solidFill>
                <a:effectLst/>
                <a:latin typeface="+mn-lt"/>
                <a:ea typeface="+mn-ea"/>
                <a:cs typeface="+mn-cs"/>
              </a:rPr>
              <a:t>Convergence Culture: Where old and new media collide</a:t>
            </a:r>
            <a:r>
              <a:rPr lang="en-US" sz="1200" kern="1200" dirty="0" smtClean="0">
                <a:solidFill>
                  <a:schemeClr val="tx1"/>
                </a:solidFill>
                <a:effectLst/>
                <a:latin typeface="+mn-lt"/>
                <a:ea typeface="+mn-ea"/>
                <a:cs typeface="+mn-cs"/>
              </a:rPr>
              <a:t>. NYU press, 2006.</a:t>
            </a: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36</a:t>
            </a:fld>
            <a:endParaRPr lang="en-US"/>
          </a:p>
        </p:txBody>
      </p:sp>
    </p:spTree>
    <p:extLst>
      <p:ext uri="{BB962C8B-B14F-4D97-AF65-F5344CB8AC3E}">
        <p14:creationId xmlns:p14="http://schemas.microsoft.com/office/powerpoint/2010/main" val="19019092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kern="1200" dirty="0" err="1" smtClean="0">
                <a:solidFill>
                  <a:schemeClr val="tx1"/>
                </a:solidFill>
                <a:effectLst/>
                <a:latin typeface="+mn-lt"/>
                <a:ea typeface="+mn-ea"/>
                <a:cs typeface="+mn-cs"/>
              </a:rPr>
              <a:t>Castells</a:t>
            </a:r>
            <a:r>
              <a:rPr lang="de-DE" sz="1200" kern="1200" dirty="0" smtClean="0">
                <a:solidFill>
                  <a:schemeClr val="tx1"/>
                </a:solidFill>
                <a:effectLst/>
                <a:latin typeface="+mn-lt"/>
                <a:ea typeface="+mn-ea"/>
                <a:cs typeface="+mn-cs"/>
              </a:rPr>
              <a:t>, </a:t>
            </a:r>
            <a:r>
              <a:rPr lang="es-ES_tradnl" sz="1200" kern="1200" dirty="0" smtClean="0">
                <a:solidFill>
                  <a:schemeClr val="tx1"/>
                </a:solidFill>
                <a:effectLst/>
                <a:latin typeface="+mn-lt"/>
                <a:ea typeface="+mn-ea"/>
                <a:cs typeface="+mn-cs"/>
              </a:rPr>
              <a:t>Manuel</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Networks of Outrage and Hope: Social Movements in the Internet Age</a:t>
            </a:r>
            <a:r>
              <a:rPr lang="en-US" sz="1200" kern="1200" dirty="0" smtClean="0">
                <a:solidFill>
                  <a:schemeClr val="tx1"/>
                </a:solidFill>
                <a:effectLst/>
                <a:latin typeface="+mn-lt"/>
                <a:ea typeface="+mn-ea"/>
                <a:cs typeface="+mn-cs"/>
              </a:rPr>
              <a:t>. Cambridge: Polity Press, 2012.</a:t>
            </a: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37</a:t>
            </a:fld>
            <a:endParaRPr lang="en-US"/>
          </a:p>
        </p:txBody>
      </p:sp>
    </p:spTree>
    <p:extLst>
      <p:ext uri="{BB962C8B-B14F-4D97-AF65-F5344CB8AC3E}">
        <p14:creationId xmlns:p14="http://schemas.microsoft.com/office/powerpoint/2010/main" val="7721824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kern="1200" dirty="0" err="1" smtClean="0">
                <a:solidFill>
                  <a:schemeClr val="tx1"/>
                </a:solidFill>
                <a:effectLst/>
                <a:latin typeface="+mn-lt"/>
                <a:ea typeface="+mn-ea"/>
                <a:cs typeface="+mn-cs"/>
              </a:rPr>
              <a:t>Castells</a:t>
            </a:r>
            <a:r>
              <a:rPr lang="de-DE" sz="1200" kern="1200" dirty="0" smtClean="0">
                <a:solidFill>
                  <a:schemeClr val="tx1"/>
                </a:solidFill>
                <a:effectLst/>
                <a:latin typeface="+mn-lt"/>
                <a:ea typeface="+mn-ea"/>
                <a:cs typeface="+mn-cs"/>
              </a:rPr>
              <a:t>, </a:t>
            </a:r>
            <a:r>
              <a:rPr lang="es-ES_tradnl" sz="1200" kern="1200" dirty="0" smtClean="0">
                <a:solidFill>
                  <a:schemeClr val="tx1"/>
                </a:solidFill>
                <a:effectLst/>
                <a:latin typeface="+mn-lt"/>
                <a:ea typeface="+mn-ea"/>
                <a:cs typeface="+mn-cs"/>
              </a:rPr>
              <a:t>Manuel</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Networks of Outrage and Hope: Social Movements in the Internet Age</a:t>
            </a:r>
            <a:r>
              <a:rPr lang="en-US" sz="1200" kern="1200" dirty="0" smtClean="0">
                <a:solidFill>
                  <a:schemeClr val="tx1"/>
                </a:solidFill>
                <a:effectLst/>
                <a:latin typeface="+mn-lt"/>
                <a:ea typeface="+mn-ea"/>
                <a:cs typeface="+mn-cs"/>
              </a:rPr>
              <a:t>. Cambridge: Polity Press, 2012.</a:t>
            </a: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38</a:t>
            </a:fld>
            <a:endParaRPr lang="en-US"/>
          </a:p>
        </p:txBody>
      </p:sp>
    </p:spTree>
    <p:extLst>
      <p:ext uri="{BB962C8B-B14F-4D97-AF65-F5344CB8AC3E}">
        <p14:creationId xmlns:p14="http://schemas.microsoft.com/office/powerpoint/2010/main" val="4685201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kern="1200" dirty="0" err="1" smtClean="0">
                <a:solidFill>
                  <a:schemeClr val="tx1"/>
                </a:solidFill>
                <a:effectLst/>
                <a:latin typeface="+mn-lt"/>
                <a:ea typeface="+mn-ea"/>
                <a:cs typeface="+mn-cs"/>
              </a:rPr>
              <a:t>Gerbaudo</a:t>
            </a:r>
            <a:r>
              <a:rPr lang="de-DE" sz="1200" kern="1200" dirty="0" smtClean="0">
                <a:solidFill>
                  <a:schemeClr val="tx1"/>
                </a:solidFill>
                <a:effectLst/>
                <a:latin typeface="+mn-lt"/>
                <a:ea typeface="+mn-ea"/>
                <a:cs typeface="+mn-cs"/>
              </a:rPr>
              <a:t>, Paolo. </a:t>
            </a:r>
            <a:r>
              <a:rPr lang="en-US" sz="1200" i="1" kern="1200" dirty="0" smtClean="0">
                <a:solidFill>
                  <a:schemeClr val="tx1"/>
                </a:solidFill>
                <a:effectLst/>
                <a:latin typeface="+mn-lt"/>
                <a:ea typeface="+mn-ea"/>
                <a:cs typeface="+mn-cs"/>
              </a:rPr>
              <a:t>Tweets and the Streets: Social Media and Contemporary Activism</a:t>
            </a:r>
            <a:r>
              <a:rPr lang="it-IT" sz="1200" kern="1200" dirty="0" smtClean="0">
                <a:solidFill>
                  <a:schemeClr val="tx1"/>
                </a:solidFill>
                <a:effectLst/>
                <a:latin typeface="+mn-lt"/>
                <a:ea typeface="+mn-ea"/>
                <a:cs typeface="+mn-cs"/>
              </a:rPr>
              <a:t>. Pluto Press, 2012.</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39</a:t>
            </a:fld>
            <a:endParaRPr lang="en-US"/>
          </a:p>
        </p:txBody>
      </p:sp>
    </p:spTree>
    <p:extLst>
      <p:ext uri="{BB962C8B-B14F-4D97-AF65-F5344CB8AC3E}">
        <p14:creationId xmlns:p14="http://schemas.microsoft.com/office/powerpoint/2010/main" val="12752105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40</a:t>
            </a:fld>
            <a:endParaRPr lang="en-US"/>
          </a:p>
        </p:txBody>
      </p:sp>
    </p:spTree>
    <p:extLst>
      <p:ext uri="{BB962C8B-B14F-4D97-AF65-F5344CB8AC3E}">
        <p14:creationId xmlns:p14="http://schemas.microsoft.com/office/powerpoint/2010/main" val="1488793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41</a:t>
            </a:fld>
            <a:endParaRPr lang="en-US"/>
          </a:p>
        </p:txBody>
      </p:sp>
    </p:spTree>
    <p:extLst>
      <p:ext uri="{BB962C8B-B14F-4D97-AF65-F5344CB8AC3E}">
        <p14:creationId xmlns:p14="http://schemas.microsoft.com/office/powerpoint/2010/main" val="9763968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Morozov</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Evgeny</a:t>
            </a:r>
            <a:r>
              <a:rPr lang="en-US" sz="1200" kern="1200" dirty="0" smtClean="0">
                <a:solidFill>
                  <a:schemeClr val="tx1"/>
                </a:solidFill>
                <a:effectLst/>
                <a:latin typeface="+mn-lt"/>
                <a:ea typeface="+mn-ea"/>
                <a:cs typeface="+mn-cs"/>
              </a:rPr>
              <a:t>. “From </a:t>
            </a:r>
            <a:r>
              <a:rPr lang="en-US" sz="1200" kern="1200" dirty="0" err="1" smtClean="0">
                <a:solidFill>
                  <a:schemeClr val="tx1"/>
                </a:solidFill>
                <a:effectLst/>
                <a:latin typeface="+mn-lt"/>
                <a:ea typeface="+mn-ea"/>
                <a:cs typeface="+mn-cs"/>
              </a:rPr>
              <a:t>Slacktivism</a:t>
            </a:r>
            <a:r>
              <a:rPr lang="en-US" sz="1200" kern="1200" dirty="0" smtClean="0">
                <a:solidFill>
                  <a:schemeClr val="tx1"/>
                </a:solidFill>
                <a:effectLst/>
                <a:latin typeface="+mn-lt"/>
                <a:ea typeface="+mn-ea"/>
                <a:cs typeface="+mn-cs"/>
              </a:rPr>
              <a:t> to Activism.” http://</a:t>
            </a:r>
            <a:r>
              <a:rPr lang="en-US" sz="1200" kern="1200" dirty="0" err="1" smtClean="0">
                <a:solidFill>
                  <a:schemeClr val="tx1"/>
                </a:solidFill>
                <a:effectLst/>
                <a:latin typeface="+mn-lt"/>
                <a:ea typeface="+mn-ea"/>
                <a:cs typeface="+mn-cs"/>
              </a:rPr>
              <a:t>foreignpolicy.com</a:t>
            </a:r>
            <a:r>
              <a:rPr lang="en-US" sz="1200" kern="1200" dirty="0" smtClean="0">
                <a:solidFill>
                  <a:schemeClr val="tx1"/>
                </a:solidFill>
                <a:effectLst/>
                <a:latin typeface="+mn-lt"/>
                <a:ea typeface="+mn-ea"/>
                <a:cs typeface="+mn-cs"/>
              </a:rPr>
              <a:t>/2009/09/05/from-</a:t>
            </a:r>
            <a:r>
              <a:rPr lang="en-US" sz="1200" kern="1200" dirty="0" err="1" smtClean="0">
                <a:solidFill>
                  <a:schemeClr val="tx1"/>
                </a:solidFill>
                <a:effectLst/>
                <a:latin typeface="+mn-lt"/>
                <a:ea typeface="+mn-ea"/>
                <a:cs typeface="+mn-cs"/>
              </a:rPr>
              <a:t>slacktivism</a:t>
            </a:r>
            <a:r>
              <a:rPr lang="en-US" sz="1200" kern="1200" dirty="0" smtClean="0">
                <a:solidFill>
                  <a:schemeClr val="tx1"/>
                </a:solidFill>
                <a:effectLst/>
                <a:latin typeface="+mn-lt"/>
                <a:ea typeface="+mn-ea"/>
                <a:cs typeface="+mn-cs"/>
              </a:rPr>
              <a:t>-to-activism/ </a:t>
            </a: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42</a:t>
            </a:fld>
            <a:endParaRPr lang="en-US"/>
          </a:p>
        </p:txBody>
      </p:sp>
    </p:spTree>
    <p:extLst>
      <p:ext uri="{BB962C8B-B14F-4D97-AF65-F5344CB8AC3E}">
        <p14:creationId xmlns:p14="http://schemas.microsoft.com/office/powerpoint/2010/main" val="4217363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r>
              <a:rPr lang="en-US" dirty="0" smtClean="0"/>
              <a:t>Source of mission statement: http://</a:t>
            </a:r>
            <a:r>
              <a:rPr lang="en-US" dirty="0" err="1" smtClean="0"/>
              <a:t>rabble.ca</a:t>
            </a:r>
            <a:r>
              <a:rPr lang="en-US" dirty="0" smtClean="0"/>
              <a:t>/about/journalistic-policy</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44</a:t>
            </a:fld>
            <a:endParaRPr lang="en-US"/>
          </a:p>
        </p:txBody>
      </p:sp>
    </p:spTree>
    <p:extLst>
      <p:ext uri="{BB962C8B-B14F-4D97-AF65-F5344CB8AC3E}">
        <p14:creationId xmlns:p14="http://schemas.microsoft.com/office/powerpoint/2010/main" val="2410824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45</a:t>
            </a:fld>
            <a:endParaRPr lang="en-US"/>
          </a:p>
        </p:txBody>
      </p:sp>
    </p:spTree>
    <p:extLst>
      <p:ext uri="{BB962C8B-B14F-4D97-AF65-F5344CB8AC3E}">
        <p14:creationId xmlns:p14="http://schemas.microsoft.com/office/powerpoint/2010/main" val="5937123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Norris, Pippa. </a:t>
            </a:r>
            <a:r>
              <a:rPr lang="en-US" sz="1200" i="1" kern="1200" dirty="0" smtClean="0">
                <a:solidFill>
                  <a:schemeClr val="tx1"/>
                </a:solidFill>
                <a:effectLst/>
                <a:latin typeface="+mn-lt"/>
                <a:ea typeface="+mn-ea"/>
                <a:cs typeface="+mn-cs"/>
              </a:rPr>
              <a:t>Digital Divide: Civic Engagement, Information Poverty, and the Internet Worldwide</a:t>
            </a:r>
            <a:r>
              <a:rPr lang="en-US" sz="1200" kern="1200" dirty="0" smtClean="0">
                <a:solidFill>
                  <a:schemeClr val="tx1"/>
                </a:solidFill>
                <a:effectLst/>
                <a:latin typeface="+mn-lt"/>
                <a:ea typeface="+mn-ea"/>
                <a:cs typeface="+mn-cs"/>
              </a:rPr>
              <a:t>. Cambridge University Press, 2001.</a:t>
            </a: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46</a:t>
            </a:fld>
            <a:endParaRPr lang="en-US"/>
          </a:p>
        </p:txBody>
      </p:sp>
    </p:spTree>
    <p:extLst>
      <p:ext uri="{BB962C8B-B14F-4D97-AF65-F5344CB8AC3E}">
        <p14:creationId xmlns:p14="http://schemas.microsoft.com/office/powerpoint/2010/main" val="10665458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 in photo</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47</a:t>
            </a:fld>
            <a:endParaRPr lang="en-US"/>
          </a:p>
        </p:txBody>
      </p:sp>
    </p:spTree>
    <p:extLst>
      <p:ext uri="{BB962C8B-B14F-4D97-AF65-F5344CB8AC3E}">
        <p14:creationId xmlns:p14="http://schemas.microsoft.com/office/powerpoint/2010/main" val="15862340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www.slate.com</a:t>
            </a:r>
            <a:r>
              <a:rPr lang="en-US" dirty="0" smtClean="0"/>
              <a:t>/articles/</a:t>
            </a:r>
            <a:r>
              <a:rPr lang="en-US" dirty="0" err="1" smtClean="0"/>
              <a:t>news_and_politics</a:t>
            </a:r>
            <a:r>
              <a:rPr lang="en-US" dirty="0" smtClean="0"/>
              <a:t>/the_next_20/2016/09/kony_2012_quickly_became_a_punch_line_but_what_if_it_did_more_good_than.html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48</a:t>
            </a:fld>
            <a:endParaRPr lang="en-US"/>
          </a:p>
        </p:txBody>
      </p:sp>
    </p:spTree>
    <p:extLst>
      <p:ext uri="{BB962C8B-B14F-4D97-AF65-F5344CB8AC3E}">
        <p14:creationId xmlns:p14="http://schemas.microsoft.com/office/powerpoint/2010/main" val="5639096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www.slate.com</a:t>
            </a:r>
            <a:r>
              <a:rPr lang="en-US" dirty="0" smtClean="0"/>
              <a:t>/articles/</a:t>
            </a:r>
            <a:r>
              <a:rPr lang="en-US" dirty="0" err="1" smtClean="0"/>
              <a:t>news_and_politics</a:t>
            </a:r>
            <a:r>
              <a:rPr lang="en-US" dirty="0" smtClean="0"/>
              <a:t>/the_next_20/2016/09/kony_2012_quickly_became_a_punch_line_but_what_if_it_did_more_good_than.html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49</a:t>
            </a:fld>
            <a:endParaRPr lang="en-US"/>
          </a:p>
        </p:txBody>
      </p:sp>
    </p:spTree>
    <p:extLst>
      <p:ext uri="{BB962C8B-B14F-4D97-AF65-F5344CB8AC3E}">
        <p14:creationId xmlns:p14="http://schemas.microsoft.com/office/powerpoint/2010/main" val="13812021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50</a:t>
            </a:fld>
            <a:endParaRPr lang="en-US"/>
          </a:p>
        </p:txBody>
      </p:sp>
    </p:spTree>
    <p:extLst>
      <p:ext uri="{BB962C8B-B14F-4D97-AF65-F5344CB8AC3E}">
        <p14:creationId xmlns:p14="http://schemas.microsoft.com/office/powerpoint/2010/main" val="1850211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CA"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7/18/18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273162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7/18/18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765504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CA"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5A5CFDA0-4CD2-A448-B4A3-5EEA57704EF0}" type="datetimeFigureOut">
              <a:rPr lang="en-US" smtClean="0"/>
              <a:t>7/18/18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55773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5A5CFDA0-4CD2-A448-B4A3-5EEA57704EF0}" type="datetimeFigureOut">
              <a:rPr lang="en-US" smtClean="0"/>
              <a:t>7/18/18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704449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CA"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5A5CFDA0-4CD2-A448-B4A3-5EEA57704EF0}" type="datetimeFigureOut">
              <a:rPr lang="en-US" smtClean="0"/>
              <a:t>7/18/18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598812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5A5CFDA0-4CD2-A448-B4A3-5EEA57704EF0}" type="datetimeFigureOut">
              <a:rPr lang="en-US" smtClean="0"/>
              <a:t>7/18/18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129031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CFDA0-4CD2-A448-B4A3-5EEA57704EF0}" type="datetimeFigureOut">
              <a:rPr lang="en-US" smtClean="0"/>
              <a:t>7/18/18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47318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7/18/18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81946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7/18/18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357828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7/18/18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06779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7/18/18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9939323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CFDA0-4CD2-A448-B4A3-5EEA57704EF0}" type="datetimeFigureOut">
              <a:rPr lang="en-US" smtClean="0"/>
              <a:t>7/18/18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5AB3F4-FC64-2543-AD03-EE01007D57D9}" type="slidenum">
              <a:rPr lang="en-US" smtClean="0"/>
              <a:t>‹#›</a:t>
            </a:fld>
            <a:endParaRPr lang="en-US"/>
          </a:p>
        </p:txBody>
      </p:sp>
    </p:spTree>
    <p:extLst>
      <p:ext uri="{BB962C8B-B14F-4D97-AF65-F5344CB8AC3E}">
        <p14:creationId xmlns:p14="http://schemas.microsoft.com/office/powerpoint/2010/main" val="165844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C9KIWD4Ru_0" TargetMode="External"/><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0Cca6YViKFU" TargetMode="External"/><Relationship Id="rId4"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3" Type="http://schemas.openxmlformats.org/officeDocument/2006/relationships/hyperlink" Target="https://youtu.be/9F6_7tFOH9k?t=39s" TargetMode="External"/><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3" Type="http://schemas.openxmlformats.org/officeDocument/2006/relationships/hyperlink" Target="https://youtu.be/ylZcsv86Uiw" TargetMode="External"/><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6.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7.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9.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0.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1.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2.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5.jpeg"/></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efVFiLigmbc" TargetMode="External"/><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jpg"/></Relationships>
</file>

<file path=ppt/slides/_rels/slide44.xml.rels><?xml version="1.0" encoding="UTF-8" standalone="yes"?>
<Relationships xmlns="http://schemas.openxmlformats.org/package/2006/relationships"><Relationship Id="rId3" Type="http://schemas.openxmlformats.org/officeDocument/2006/relationships/hyperlink" Target="http://rabble.ca/toolkit/3-minute-action" TargetMode="External"/><Relationship Id="rId4" Type="http://schemas.openxmlformats.org/officeDocument/2006/relationships/image" Target="../media/image4.tiff"/><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tif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8.png"/></Relationships>
</file>

<file path=ppt/slides/_rels/slide47.xml.rels><?xml version="1.0" encoding="UTF-8" standalone="yes"?>
<Relationships xmlns="http://schemas.openxmlformats.org/package/2006/relationships"><Relationship Id="rId3" Type="http://schemas.openxmlformats.org/officeDocument/2006/relationships/hyperlink" Target="https://www.youtube.com/watch?v=okmswBs4rdg" TargetMode="External"/><Relationship Id="rId4" Type="http://schemas.openxmlformats.org/officeDocument/2006/relationships/image" Target="../media/image39.png"/><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tif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tif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2873" y="1020050"/>
            <a:ext cx="8699743" cy="2267498"/>
          </a:xfrm>
          <a:solidFill>
            <a:srgbClr val="C00000"/>
          </a:solidFill>
          <a:ln>
            <a:solidFill>
              <a:srgbClr val="FF0000"/>
            </a:solidFill>
          </a:ln>
        </p:spPr>
        <p:style>
          <a:lnRef idx="3">
            <a:schemeClr val="lt1"/>
          </a:lnRef>
          <a:fillRef idx="1">
            <a:schemeClr val="accent1"/>
          </a:fillRef>
          <a:effectRef idx="1">
            <a:schemeClr val="accent1"/>
          </a:effectRef>
          <a:fontRef idx="minor">
            <a:schemeClr val="lt1"/>
          </a:fontRef>
        </p:style>
        <p:txBody>
          <a:bodyPr>
            <a:normAutofit fontScale="90000"/>
          </a:bodyPr>
          <a:lstStyle/>
          <a:p>
            <a:r>
              <a:rPr lang="en-US" sz="4800" dirty="0" smtClean="0"/>
              <a:t>INC300</a:t>
            </a:r>
            <a:br>
              <a:rPr lang="en-US" sz="4800" dirty="0" smtClean="0"/>
            </a:br>
            <a:r>
              <a:rPr lang="en-US" sz="4800" dirty="0" smtClean="0"/>
              <a:t>Week 9</a:t>
            </a:r>
            <a:br>
              <a:rPr lang="en-US" sz="4800" dirty="0" smtClean="0"/>
            </a:br>
            <a:r>
              <a:rPr lang="en-US" sz="4800" dirty="0" smtClean="0"/>
              <a:t> Social Media and Civic Engagement</a:t>
            </a:r>
            <a:endParaRPr lang="en-US" sz="4800" dirty="0"/>
          </a:p>
        </p:txBody>
      </p:sp>
      <p:sp>
        <p:nvSpPr>
          <p:cNvPr id="3" name="Subtitle 2"/>
          <p:cNvSpPr>
            <a:spLocks noGrp="1"/>
          </p:cNvSpPr>
          <p:nvPr>
            <p:ph type="subTitle" idx="1"/>
          </p:nvPr>
        </p:nvSpPr>
        <p:spPr>
          <a:xfrm>
            <a:off x="3618322" y="3625194"/>
            <a:ext cx="5288844" cy="1752600"/>
          </a:xfrm>
        </p:spPr>
        <p:txBody>
          <a:bodyPr/>
          <a:lstStyle/>
          <a:p>
            <a:r>
              <a:rPr lang="en-US" dirty="0" smtClean="0"/>
              <a:t>Amanda </a:t>
            </a:r>
            <a:r>
              <a:rPr lang="en-US" dirty="0" err="1" smtClean="0"/>
              <a:t>Piche</a:t>
            </a:r>
            <a:r>
              <a:rPr lang="en-US" dirty="0" smtClean="0"/>
              <a:t>, PhD Candidate</a:t>
            </a:r>
          </a:p>
          <a:p>
            <a:r>
              <a:rPr lang="en-US" dirty="0" smtClean="0"/>
              <a:t>July 19</a:t>
            </a:r>
            <a:r>
              <a:rPr lang="en-US" baseline="30000" dirty="0" smtClean="0"/>
              <a:t>th</a:t>
            </a:r>
            <a:r>
              <a:rPr lang="en-US" dirty="0" smtClean="0"/>
              <a:t>, 2018</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7494" y="4933294"/>
            <a:ext cx="2730500" cy="889000"/>
          </a:xfrm>
          <a:prstGeom prst="rect">
            <a:avLst/>
          </a:prstGeom>
        </p:spPr>
      </p:pic>
    </p:spTree>
    <p:extLst>
      <p:ext uri="{BB962C8B-B14F-4D97-AF65-F5344CB8AC3E}">
        <p14:creationId xmlns:p14="http://schemas.microsoft.com/office/powerpoint/2010/main" val="174527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Today’s Agenda</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Check-in</a:t>
            </a:r>
          </a:p>
          <a:p>
            <a:r>
              <a:rPr lang="en-US" dirty="0" smtClean="0"/>
              <a:t>Lecture</a:t>
            </a:r>
          </a:p>
          <a:p>
            <a:pPr marL="0" indent="0">
              <a:buNone/>
            </a:pPr>
            <a:endParaRPr lang="en-US" dirty="0" smtClean="0"/>
          </a:p>
        </p:txBody>
      </p:sp>
    </p:spTree>
    <p:extLst>
      <p:ext uri="{BB962C8B-B14F-4D97-AF65-F5344CB8AC3E}">
        <p14:creationId xmlns:p14="http://schemas.microsoft.com/office/powerpoint/2010/main" val="21337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3687"/>
            <a:ext cx="10515600" cy="1325563"/>
          </a:xfrm>
        </p:spPr>
        <p:style>
          <a:lnRef idx="2">
            <a:schemeClr val="accent2"/>
          </a:lnRef>
          <a:fillRef idx="1">
            <a:schemeClr val="lt1"/>
          </a:fillRef>
          <a:effectRef idx="0">
            <a:schemeClr val="accent2"/>
          </a:effectRef>
          <a:fontRef idx="minor">
            <a:schemeClr val="dk1"/>
          </a:fontRef>
        </p:style>
        <p:txBody>
          <a:bodyPr>
            <a:normAutofit/>
          </a:bodyPr>
          <a:lstStyle/>
          <a:p>
            <a:r>
              <a:rPr lang="en-US" sz="4000" dirty="0" smtClean="0"/>
              <a:t>Lecture </a:t>
            </a:r>
            <a:r>
              <a:rPr lang="en-US" sz="4000" dirty="0"/>
              <a:t>9</a:t>
            </a:r>
            <a:r>
              <a:rPr lang="en-US" sz="4000" dirty="0" smtClean="0"/>
              <a:t>: Social Media and Civic Engagement</a:t>
            </a:r>
            <a:endParaRPr lang="en-US" sz="4000"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marL="0" indent="0">
              <a:buNone/>
            </a:pPr>
            <a:r>
              <a:rPr lang="en-US" dirty="0" smtClean="0"/>
              <a:t>Learning Outcomes: </a:t>
            </a:r>
          </a:p>
          <a:p>
            <a:pPr marL="0" indent="0">
              <a:buNone/>
            </a:pPr>
            <a:endParaRPr lang="en-US" dirty="0" smtClean="0"/>
          </a:p>
          <a:p>
            <a:r>
              <a:rPr lang="en-US" dirty="0"/>
              <a:t>Describe </a:t>
            </a:r>
            <a:r>
              <a:rPr lang="en-US" dirty="0" smtClean="0"/>
              <a:t>the </a:t>
            </a:r>
            <a:r>
              <a:rPr lang="en-US" dirty="0"/>
              <a:t>intersection of media technologies with activist movements, as well as specific forms of participatory culture that have transpired since the advent of social </a:t>
            </a:r>
            <a:r>
              <a:rPr lang="en-US" dirty="0" smtClean="0"/>
              <a:t>media</a:t>
            </a:r>
          </a:p>
          <a:p>
            <a:r>
              <a:rPr lang="en-US" dirty="0" smtClean="0"/>
              <a:t>Discuss the </a:t>
            </a:r>
            <a:r>
              <a:rPr lang="en-US" dirty="0"/>
              <a:t>role of </a:t>
            </a:r>
            <a:r>
              <a:rPr lang="en-US" dirty="0" smtClean="0"/>
              <a:t>social </a:t>
            </a:r>
            <a:r>
              <a:rPr lang="en-US" dirty="0" smtClean="0"/>
              <a:t>media in activist movements, and the re-configuring of social media like Facebook, Twitter, and </a:t>
            </a:r>
            <a:r>
              <a:rPr lang="en-US" dirty="0" err="1" smtClean="0"/>
              <a:t>Youtube</a:t>
            </a:r>
            <a:r>
              <a:rPr lang="en-US" dirty="0" smtClean="0"/>
              <a:t> for activist use</a:t>
            </a:r>
            <a:endParaRPr lang="en-US" dirty="0"/>
          </a:p>
          <a:p>
            <a:endParaRPr lang="en-US" dirty="0" smtClean="0"/>
          </a:p>
          <a:p>
            <a:pPr marL="0" indent="0">
              <a:buNone/>
            </a:pPr>
            <a:r>
              <a:rPr lang="en-US" dirty="0" smtClean="0"/>
              <a:t> </a:t>
            </a:r>
            <a:endParaRPr lang="en-US" dirty="0"/>
          </a:p>
          <a:p>
            <a:pPr marL="0" indent="0">
              <a:buNone/>
            </a:pPr>
            <a:endParaRPr lang="en-US" dirty="0" smtClean="0"/>
          </a:p>
        </p:txBody>
      </p:sp>
    </p:spTree>
    <p:extLst>
      <p:ext uri="{BB962C8B-B14F-4D97-AF65-F5344CB8AC3E}">
        <p14:creationId xmlns:p14="http://schemas.microsoft.com/office/powerpoint/2010/main" val="11793654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Week 8 Recap</a:t>
            </a:r>
            <a:endParaRPr lang="en-US" dirty="0"/>
          </a:p>
        </p:txBody>
      </p:sp>
      <p:sp>
        <p:nvSpPr>
          <p:cNvPr id="4" name="Text Placeholder 3"/>
          <p:cNvSpPr>
            <a:spLocks noGrp="1"/>
          </p:cNvSpPr>
          <p:nvPr>
            <p:ph type="body" sz="half" idx="2"/>
          </p:nvPr>
        </p:nvSpPr>
        <p:spPr>
          <a:ln>
            <a:solidFill>
              <a:srgbClr val="FF0000"/>
            </a:solidFill>
          </a:ln>
        </p:spPr>
        <p:txBody>
          <a:bodyPr>
            <a:normAutofit fontScale="92500" lnSpcReduction="20000"/>
          </a:bodyPr>
          <a:lstStyle/>
          <a:p>
            <a:pPr marL="342900" indent="-342900">
              <a:buFont typeface="Arial" charset="0"/>
              <a:buChar char="•"/>
            </a:pPr>
            <a:r>
              <a:rPr lang="en-US" sz="2000" dirty="0"/>
              <a:t>Describe the connections between dialogic communication and participatory culture. </a:t>
            </a:r>
            <a:endParaRPr lang="en-US" sz="2000" dirty="0" smtClean="0"/>
          </a:p>
          <a:p>
            <a:pPr marL="342900" indent="-342900">
              <a:buFont typeface="Arial" charset="0"/>
              <a:buChar char="•"/>
            </a:pPr>
            <a:r>
              <a:rPr lang="en-US" sz="2000" dirty="0" smtClean="0"/>
              <a:t>Use </a:t>
            </a:r>
            <a:r>
              <a:rPr lang="en-US" sz="2000" dirty="0"/>
              <a:t>the concepts of </a:t>
            </a:r>
            <a:r>
              <a:rPr lang="en-US" sz="2000" dirty="0" err="1"/>
              <a:t>homophily</a:t>
            </a:r>
            <a:r>
              <a:rPr lang="en-US" sz="2000" dirty="0"/>
              <a:t> and affinity groups to explain the formation of communities via social media and explain how </a:t>
            </a:r>
            <a:r>
              <a:rPr lang="en-US" sz="2000" dirty="0" err="1"/>
              <a:t>LOLCats</a:t>
            </a:r>
            <a:r>
              <a:rPr lang="en-US" sz="2000" dirty="0"/>
              <a:t> are an example of such. </a:t>
            </a:r>
            <a:endParaRPr lang="en-US" sz="2000" dirty="0" smtClean="0"/>
          </a:p>
          <a:p>
            <a:pPr marL="342900" indent="-342900">
              <a:buFont typeface="Arial" charset="0"/>
              <a:buChar char="•"/>
            </a:pPr>
            <a:r>
              <a:rPr lang="en-US" sz="2000" dirty="0" smtClean="0"/>
              <a:t>Describe </a:t>
            </a:r>
            <a:r>
              <a:rPr lang="en-US" sz="2000" dirty="0"/>
              <a:t>how the making and sharing of Internet memes can lead to connection, interaction and participation in particular communities. </a:t>
            </a:r>
            <a:endParaRPr lang="en-US" sz="2000" dirty="0" smtClean="0"/>
          </a:p>
          <a:p>
            <a:pPr marL="342900" indent="-342900">
              <a:buFont typeface="Arial" charset="0"/>
              <a:buChar char="•"/>
            </a:pPr>
            <a:r>
              <a:rPr lang="en-US" sz="2000" dirty="0" smtClean="0"/>
              <a:t>Describe </a:t>
            </a:r>
            <a:r>
              <a:rPr lang="en-US" sz="2000" dirty="0"/>
              <a:t>what is involved in making content ‘go viral'</a:t>
            </a:r>
          </a:p>
          <a:p>
            <a:endParaRPr lang="en-US" sz="2000" dirty="0" smtClean="0">
              <a:effectLst/>
            </a:endParaRPr>
          </a:p>
          <a:p>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2182346"/>
            <a:ext cx="6172200" cy="2483782"/>
          </a:xfrm>
        </p:spPr>
      </p:pic>
    </p:spTree>
    <p:extLst>
      <p:ext uri="{BB962C8B-B14F-4D97-AF65-F5344CB8AC3E}">
        <p14:creationId xmlns:p14="http://schemas.microsoft.com/office/powerpoint/2010/main" val="1197834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Introduction</a:t>
            </a:r>
            <a:endParaRPr lang="en-US"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85000" lnSpcReduction="10000"/>
          </a:bodyPr>
          <a:lstStyle/>
          <a:p>
            <a:r>
              <a:rPr lang="en-US" dirty="0"/>
              <a:t>The Internet and the mobile phone are arguably the two most revolutionary advances in our lifetimes. These advances have also given way to a range of social and digital media platforms (e.g. Twitter, Facebook, etc.) that broaden people’s networks and that allow for immediate information sharing. </a:t>
            </a:r>
            <a:endParaRPr lang="en-US" dirty="0" smtClean="0"/>
          </a:p>
          <a:p>
            <a:r>
              <a:rPr lang="en-US" dirty="0" smtClean="0"/>
              <a:t>These </a:t>
            </a:r>
            <a:r>
              <a:rPr lang="en-US" dirty="0"/>
              <a:t>social and digital media platforms have allowed political activists and social movements to more quickly and widely spread information, publicize injustice, and challenge systems of power. </a:t>
            </a:r>
            <a:endParaRPr lang="en-US" dirty="0" smtClean="0"/>
          </a:p>
          <a:p>
            <a:r>
              <a:rPr lang="en-US" dirty="0" smtClean="0"/>
              <a:t>Yet </a:t>
            </a:r>
            <a:r>
              <a:rPr lang="en-US" dirty="0"/>
              <a:t>social media also poses challenges with regard to creating true social change and the extent to which people’s actions and interests are </a:t>
            </a:r>
            <a:r>
              <a:rPr lang="en-US" dirty="0" err="1"/>
              <a:t>surveilled</a:t>
            </a:r>
            <a:r>
              <a:rPr lang="en-US" dirty="0"/>
              <a:t> and used to maximize business profits. </a:t>
            </a:r>
          </a:p>
          <a:p>
            <a:endParaRPr lang="en-US" dirty="0"/>
          </a:p>
          <a:p>
            <a:endParaRPr lang="en-US" dirty="0"/>
          </a:p>
        </p:txBody>
      </p:sp>
      <p:pic>
        <p:nvPicPr>
          <p:cNvPr id="8198" name="Picture 6" descr="mage result for activ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6992" y="2592704"/>
            <a:ext cx="3822192" cy="2866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2896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Introduction</a:t>
            </a:r>
            <a:endParaRPr lang="en-US"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r>
              <a:rPr lang="en-US" dirty="0" smtClean="0"/>
              <a:t>Questions to consider this lecture include: </a:t>
            </a:r>
          </a:p>
          <a:p>
            <a:pPr lvl="1"/>
            <a:r>
              <a:rPr lang="en-US" dirty="0" smtClean="0"/>
              <a:t>Does </a:t>
            </a:r>
            <a:r>
              <a:rPr lang="en-US" dirty="0"/>
              <a:t>the ease with which the Internet allows us to connect, interact and participate in issues that are important to our local and global communities motivate us to action and support causes?</a:t>
            </a:r>
          </a:p>
          <a:p>
            <a:pPr lvl="1"/>
            <a:r>
              <a:rPr lang="en-US" dirty="0"/>
              <a:t>Are we becoming more complacent as it is so easy to like or show support for a cause just by clicking?</a:t>
            </a:r>
          </a:p>
          <a:p>
            <a:pPr lvl="1"/>
            <a:r>
              <a:rPr lang="en-US" dirty="0"/>
              <a:t>What are some of the global, political and social consequences of the ease with which anyone can become an internet activist?</a:t>
            </a:r>
          </a:p>
          <a:p>
            <a:pPr lvl="1"/>
            <a:endParaRPr lang="en-US" dirty="0"/>
          </a:p>
          <a:p>
            <a:endParaRPr lang="en-US" dirty="0"/>
          </a:p>
          <a:p>
            <a:endParaRPr lang="en-US" dirty="0"/>
          </a:p>
          <a:p>
            <a:endParaRPr lang="en-US" dirty="0"/>
          </a:p>
        </p:txBody>
      </p:sp>
      <p:pic>
        <p:nvPicPr>
          <p:cNvPr id="3" name="Picture 2"/>
          <p:cNvPicPr>
            <a:picLocks noChangeAspect="1"/>
          </p:cNvPicPr>
          <p:nvPr/>
        </p:nvPicPr>
        <p:blipFill>
          <a:blip r:embed="rId3"/>
          <a:stretch>
            <a:fillRect/>
          </a:stretch>
        </p:blipFill>
        <p:spPr>
          <a:xfrm>
            <a:off x="7924838" y="2395728"/>
            <a:ext cx="4087838" cy="3069082"/>
          </a:xfrm>
          <a:prstGeom prst="rect">
            <a:avLst/>
          </a:prstGeom>
        </p:spPr>
      </p:pic>
    </p:spTree>
    <p:extLst>
      <p:ext uri="{BB962C8B-B14F-4D97-AF65-F5344CB8AC3E}">
        <p14:creationId xmlns:p14="http://schemas.microsoft.com/office/powerpoint/2010/main" val="6111762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Defining Activism</a:t>
            </a:r>
            <a:endParaRPr lang="en-US"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77500" lnSpcReduction="20000"/>
          </a:bodyPr>
          <a:lstStyle/>
          <a:p>
            <a:r>
              <a:rPr lang="en-US" dirty="0"/>
              <a:t>Activism: The policy or action of using vigorous campaigning to bring about political or social change</a:t>
            </a:r>
            <a:r>
              <a:rPr lang="en-US" dirty="0" smtClean="0"/>
              <a:t>.</a:t>
            </a:r>
          </a:p>
          <a:p>
            <a:pPr lvl="1"/>
            <a:r>
              <a:rPr lang="en-US" dirty="0"/>
              <a:t>Forms of activism range from writing letters to newspapers or to politicians, political campaigning, economic activism such as boycotts or preferentially patronizing businesses, rallies, street marches, strikes, sit-ins, and hunger strikes</a:t>
            </a:r>
            <a:endParaRPr lang="en-US" dirty="0" smtClean="0"/>
          </a:p>
          <a:p>
            <a:r>
              <a:rPr lang="en-US" dirty="0"/>
              <a:t>Digital activism refers to online participation in cause-related movements. In such campaigns, digital activists leverage networked technologies -- YouTube, Twitter, Facebook, blogs, SMS text messaging -- for social and political change campaigns.</a:t>
            </a:r>
          </a:p>
          <a:p>
            <a:r>
              <a:rPr lang="en-US" dirty="0"/>
              <a:t>As grassroots organizers take advantage of their digital tool belts, it is revolutionizing how activists rally. Via digital means, socially aware people can connect, and create change in a space that is free and global -- the World Wide Web. In addition, individuals can organize large scale events, to create awareness and engage others for their cause, at virtually no cost.</a:t>
            </a:r>
          </a:p>
          <a:p>
            <a:endParaRPr lang="en-US" dirty="0"/>
          </a:p>
          <a:p>
            <a:endParaRPr lang="en-US" dirty="0"/>
          </a:p>
          <a:p>
            <a:endParaRPr lang="en-US" dirty="0"/>
          </a:p>
        </p:txBody>
      </p:sp>
      <p:pic>
        <p:nvPicPr>
          <p:cNvPr id="2" name="Picture 1"/>
          <p:cNvPicPr>
            <a:picLocks noChangeAspect="1"/>
          </p:cNvPicPr>
          <p:nvPr/>
        </p:nvPicPr>
        <p:blipFill>
          <a:blip r:embed="rId3"/>
          <a:stretch>
            <a:fillRect/>
          </a:stretch>
        </p:blipFill>
        <p:spPr>
          <a:xfrm>
            <a:off x="7937500" y="2605657"/>
            <a:ext cx="4051300" cy="2698623"/>
          </a:xfrm>
          <a:prstGeom prst="rect">
            <a:avLst/>
          </a:prstGeom>
        </p:spPr>
      </p:pic>
    </p:spTree>
    <p:extLst>
      <p:ext uri="{BB962C8B-B14F-4D97-AF65-F5344CB8AC3E}">
        <p14:creationId xmlns:p14="http://schemas.microsoft.com/office/powerpoint/2010/main" val="10342757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Ultimate </a:t>
            </a:r>
            <a:r>
              <a:rPr lang="en-US" dirty="0" smtClean="0"/>
              <a:t>Goals of Online Activism</a:t>
            </a:r>
            <a:endParaRPr lang="en-US"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endParaRPr lang="en-US" dirty="0"/>
          </a:p>
          <a:p>
            <a:r>
              <a:rPr lang="en-US" dirty="0" smtClean="0"/>
              <a:t>Listening and learning</a:t>
            </a:r>
          </a:p>
          <a:p>
            <a:r>
              <a:rPr lang="en-US" dirty="0" smtClean="0"/>
              <a:t>Taking a stand</a:t>
            </a:r>
          </a:p>
          <a:p>
            <a:r>
              <a:rPr lang="en-US" dirty="0" smtClean="0"/>
              <a:t>Influence decision-makers</a:t>
            </a:r>
          </a:p>
          <a:p>
            <a:r>
              <a:rPr lang="en-US" dirty="0" smtClean="0"/>
              <a:t>Educate family, friends, strangers</a:t>
            </a:r>
          </a:p>
          <a:p>
            <a:r>
              <a:rPr lang="en-US" dirty="0" smtClean="0"/>
              <a:t>Build community</a:t>
            </a:r>
          </a:p>
          <a:p>
            <a:r>
              <a:rPr lang="en-US" dirty="0" smtClean="0"/>
              <a:t>Mobilize</a:t>
            </a:r>
          </a:p>
          <a:p>
            <a:r>
              <a:rPr lang="en-US" dirty="0" smtClean="0"/>
              <a:t>Shape history</a:t>
            </a:r>
          </a:p>
          <a:p>
            <a:endParaRPr lang="en-US" dirty="0"/>
          </a:p>
          <a:p>
            <a:endParaRPr lang="en-US" dirty="0"/>
          </a:p>
        </p:txBody>
      </p:sp>
      <p:pic>
        <p:nvPicPr>
          <p:cNvPr id="2050" name="Picture 2" descr="mage result for social media activ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8440" y="2965893"/>
            <a:ext cx="4176776" cy="2349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5612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Why is Social Media a tool for activism?</a:t>
            </a:r>
            <a:endParaRPr lang="en-US"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endParaRPr lang="en-US" dirty="0"/>
          </a:p>
          <a:p>
            <a:r>
              <a:rPr lang="en-US" dirty="0" smtClean="0"/>
              <a:t>It’s a place where many spend a lot of time</a:t>
            </a:r>
          </a:p>
          <a:p>
            <a:r>
              <a:rPr lang="en-US" dirty="0" smtClean="0"/>
              <a:t>It is efficient</a:t>
            </a:r>
          </a:p>
          <a:p>
            <a:r>
              <a:rPr lang="en-US" dirty="0" smtClean="0"/>
              <a:t>It is (often) public</a:t>
            </a:r>
          </a:p>
          <a:p>
            <a:r>
              <a:rPr lang="en-US" dirty="0" smtClean="0"/>
              <a:t>It spreads the message</a:t>
            </a:r>
          </a:p>
          <a:p>
            <a:endParaRPr lang="en-US" dirty="0"/>
          </a:p>
          <a:p>
            <a:endParaRPr lang="en-US" dirty="0"/>
          </a:p>
        </p:txBody>
      </p:sp>
      <p:pic>
        <p:nvPicPr>
          <p:cNvPr id="3074"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6176" y="2731738"/>
            <a:ext cx="2761869" cy="2952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2692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How to use Social Media as a tool for activism?</a:t>
            </a:r>
            <a:endParaRPr lang="en-US"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endParaRPr lang="en-US" dirty="0"/>
          </a:p>
          <a:p>
            <a:r>
              <a:rPr lang="en-US" dirty="0" smtClean="0"/>
              <a:t>Connect directly with politicians</a:t>
            </a:r>
          </a:p>
          <a:p>
            <a:r>
              <a:rPr lang="en-US" dirty="0" smtClean="0"/>
              <a:t>Organize events</a:t>
            </a:r>
          </a:p>
          <a:p>
            <a:r>
              <a:rPr lang="en-US" dirty="0" smtClean="0"/>
              <a:t>Inform</a:t>
            </a:r>
          </a:p>
          <a:p>
            <a:r>
              <a:rPr lang="en-US" dirty="0" smtClean="0"/>
              <a:t>Engage </a:t>
            </a:r>
          </a:p>
          <a:p>
            <a:endParaRPr lang="en-US" dirty="0"/>
          </a:p>
          <a:p>
            <a:endParaRPr lang="en-US" dirty="0"/>
          </a:p>
        </p:txBody>
      </p:sp>
      <p:pic>
        <p:nvPicPr>
          <p:cNvPr id="4098" name="Picture 2" descr="mage result for social media activ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7182" y="2980944"/>
            <a:ext cx="4145258" cy="2168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173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Communication and Social Movements</a:t>
            </a:r>
            <a:endParaRPr lang="en-US" dirty="0">
              <a:effectLst/>
            </a:endParaRPr>
          </a:p>
        </p:txBody>
      </p:sp>
      <p:sp>
        <p:nvSpPr>
          <p:cNvPr id="8" name="Content Placeholder 7"/>
          <p:cNvSpPr>
            <a:spLocks noGrp="1"/>
          </p:cNvSpPr>
          <p:nvPr>
            <p:ph idx="1"/>
          </p:nvPr>
        </p:nvSpPr>
        <p:spPr>
          <a:xfrm>
            <a:off x="838199" y="1825625"/>
            <a:ext cx="10515601" cy="2270887"/>
          </a:xfrm>
          <a:ln>
            <a:solidFill>
              <a:srgbClr val="FF0000"/>
            </a:solidFill>
          </a:ln>
        </p:spPr>
        <p:txBody>
          <a:bodyPr>
            <a:normAutofit/>
          </a:bodyPr>
          <a:lstStyle/>
          <a:p>
            <a:r>
              <a:rPr lang="en-US" dirty="0" smtClean="0"/>
              <a:t>Ex. the American </a:t>
            </a:r>
            <a:r>
              <a:rPr lang="en-US" dirty="0"/>
              <a:t>Revolution relied on: </a:t>
            </a:r>
            <a:endParaRPr lang="en-US" dirty="0" smtClean="0"/>
          </a:p>
          <a:p>
            <a:pPr lvl="1"/>
            <a:r>
              <a:rPr lang="en-US" dirty="0" smtClean="0"/>
              <a:t>Printing </a:t>
            </a:r>
            <a:r>
              <a:rPr lang="en-US" dirty="0"/>
              <a:t>Press </a:t>
            </a:r>
            <a:endParaRPr lang="en-US" dirty="0" smtClean="0"/>
          </a:p>
          <a:p>
            <a:pPr lvl="1"/>
            <a:r>
              <a:rPr lang="en-US" dirty="0" smtClean="0"/>
              <a:t>Federalist </a:t>
            </a:r>
            <a:r>
              <a:rPr lang="en-US" dirty="0"/>
              <a:t>Papers - PR campaign of letters to newspapers </a:t>
            </a:r>
            <a:endParaRPr lang="en-US" dirty="0" smtClean="0"/>
          </a:p>
          <a:p>
            <a:pPr lvl="1"/>
            <a:r>
              <a:rPr lang="en-US" dirty="0" smtClean="0"/>
              <a:t>Common </a:t>
            </a:r>
            <a:r>
              <a:rPr lang="en-US" dirty="0"/>
              <a:t>Sense – Thomas Paine </a:t>
            </a:r>
          </a:p>
          <a:p>
            <a:endParaRPr lang="en-US" dirty="0"/>
          </a:p>
          <a:p>
            <a:endParaRPr lang="en-US" dirty="0"/>
          </a:p>
        </p:txBody>
      </p:sp>
      <p:pic>
        <p:nvPicPr>
          <p:cNvPr id="15362" name="Picture 2" descr="mage result for american revolu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4912" y="4368290"/>
            <a:ext cx="7153275" cy="2333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82709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Seattle WTO Protests of 1999</a:t>
            </a:r>
            <a:endParaRPr lang="en-US" dirty="0"/>
          </a:p>
        </p:txBody>
      </p:sp>
      <p:sp>
        <p:nvSpPr>
          <p:cNvPr id="8" name="Content Placeholder 7"/>
          <p:cNvSpPr>
            <a:spLocks noGrp="1"/>
          </p:cNvSpPr>
          <p:nvPr>
            <p:ph idx="1"/>
          </p:nvPr>
        </p:nvSpPr>
        <p:spPr>
          <a:xfrm>
            <a:off x="838199" y="1825624"/>
            <a:ext cx="7366001" cy="5032375"/>
          </a:xfrm>
          <a:ln>
            <a:solidFill>
              <a:srgbClr val="FF0000"/>
            </a:solidFill>
          </a:ln>
        </p:spPr>
        <p:txBody>
          <a:bodyPr>
            <a:normAutofit fontScale="85000" lnSpcReduction="20000"/>
          </a:bodyPr>
          <a:lstStyle/>
          <a:p>
            <a:r>
              <a:rPr lang="en-US" b="1" dirty="0"/>
              <a:t>Seattle WTO protests of </a:t>
            </a:r>
            <a:r>
              <a:rPr lang="en-US" b="1" dirty="0" smtClean="0"/>
              <a:t>1999</a:t>
            </a:r>
            <a:r>
              <a:rPr lang="en-US" dirty="0" smtClean="0"/>
              <a:t>, a </a:t>
            </a:r>
            <a:r>
              <a:rPr lang="en-US" dirty="0"/>
              <a:t>series of marches, direct actions, and protests carried out from November 28 through December 3, 1999, that disrupted the World Trade Organization (WTO) Ministerial Conference in Seattle, Washington. </a:t>
            </a:r>
            <a:endParaRPr lang="en-US" dirty="0" smtClean="0"/>
          </a:p>
          <a:p>
            <a:r>
              <a:rPr lang="en-US" dirty="0" smtClean="0"/>
              <a:t>The </a:t>
            </a:r>
            <a:r>
              <a:rPr lang="en-US" dirty="0"/>
              <a:t>Seattle WTO protests were some of the first major international mobilizations to be coordinated via the </a:t>
            </a:r>
            <a:r>
              <a:rPr lang="en-US" dirty="0" smtClean="0"/>
              <a:t>Internet (through e-mail, message boards). </a:t>
            </a:r>
            <a:r>
              <a:rPr lang="en-US" dirty="0"/>
              <a:t>The protests were reported online with streaming audio and video clips by the Seattle Independent Media Center. While 400,000 people took part in a virtual sit-in of the WTO Web site organized by the </a:t>
            </a:r>
            <a:r>
              <a:rPr lang="en-US" dirty="0" err="1"/>
              <a:t>Electrohippies</a:t>
            </a:r>
            <a:r>
              <a:rPr lang="en-US" dirty="0"/>
              <a:t> Collective, more than 40,000 protesters (some estimates were as high as 60,000) were in Seattle to oppose everything from specific WTO policies to free trade and the human rights failures of globalization. Throughout the week, NGOs also sponsored debates, lectures, and teach-ins.</a:t>
            </a:r>
          </a:p>
          <a:p>
            <a:pPr marL="0" indent="0">
              <a:buNone/>
            </a:pPr>
            <a:endParaRPr lang="en-US" dirty="0"/>
          </a:p>
        </p:txBody>
      </p:sp>
      <p:pic>
        <p:nvPicPr>
          <p:cNvPr id="2" name="Picture 2" descr="mage result for seattle wto protes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7524" y="2724912"/>
            <a:ext cx="3764476" cy="2507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483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a:t>The Tunisian </a:t>
            </a:r>
            <a:r>
              <a:rPr lang="en-US" b="1" dirty="0" smtClean="0"/>
              <a:t>Revolution (2011)</a:t>
            </a:r>
            <a:endParaRPr lang="en-US" dirty="0"/>
          </a:p>
        </p:txBody>
      </p:sp>
      <p:sp>
        <p:nvSpPr>
          <p:cNvPr id="8" name="Content Placeholder 7"/>
          <p:cNvSpPr>
            <a:spLocks noGrp="1"/>
          </p:cNvSpPr>
          <p:nvPr>
            <p:ph idx="1"/>
          </p:nvPr>
        </p:nvSpPr>
        <p:spPr>
          <a:xfrm>
            <a:off x="838199" y="1825624"/>
            <a:ext cx="7366001" cy="5032375"/>
          </a:xfrm>
          <a:ln>
            <a:solidFill>
              <a:srgbClr val="FF0000"/>
            </a:solidFill>
          </a:ln>
        </p:spPr>
        <p:txBody>
          <a:bodyPr>
            <a:normAutofit fontScale="62500" lnSpcReduction="20000"/>
          </a:bodyPr>
          <a:lstStyle/>
          <a:p>
            <a:r>
              <a:rPr lang="en-US" dirty="0"/>
              <a:t>D</a:t>
            </a:r>
            <a:r>
              <a:rPr lang="en-US" dirty="0" smtClean="0"/>
              <a:t>emonstrations </a:t>
            </a:r>
            <a:r>
              <a:rPr lang="en-US" dirty="0"/>
              <a:t>were caused by high unemployment, food inflation, corruption</a:t>
            </a:r>
            <a:r>
              <a:rPr lang="en-US" dirty="0" smtClean="0"/>
              <a:t>,  </a:t>
            </a:r>
            <a:r>
              <a:rPr lang="en-US" dirty="0"/>
              <a:t>a lack of political freedoms like freedom of </a:t>
            </a:r>
            <a:r>
              <a:rPr lang="en-US" dirty="0" smtClean="0"/>
              <a:t>speech </a:t>
            </a:r>
            <a:r>
              <a:rPr lang="en-US" dirty="0"/>
              <a:t>and poor living </a:t>
            </a:r>
            <a:r>
              <a:rPr lang="en-US" dirty="0" smtClean="0"/>
              <a:t>conditions.</a:t>
            </a:r>
          </a:p>
          <a:p>
            <a:r>
              <a:rPr lang="en-US" b="1" dirty="0"/>
              <a:t>Tunisians were using Twitter for logistics, from warning of sniper locations, to calling for blood donation at hospitals, to organizing protests</a:t>
            </a:r>
            <a:r>
              <a:rPr lang="en-US" b="1" dirty="0" smtClean="0"/>
              <a:t>.</a:t>
            </a:r>
          </a:p>
          <a:p>
            <a:r>
              <a:rPr lang="en-US" dirty="0" smtClean="0"/>
              <a:t>“[In Tunisia], there was already a very strong online anti-censorship movement prior to this happening. You already had an Internet elite who were connected to one another, and they were able to leverage those ties to get information out. You had people who were genuinely linking up with each other through social networks to figure out what’s going on.”</a:t>
            </a:r>
          </a:p>
          <a:p>
            <a:r>
              <a:rPr lang="en-US" dirty="0" smtClean="0"/>
              <a:t>“Thousands </a:t>
            </a:r>
            <a:r>
              <a:rPr lang="en-US" dirty="0"/>
              <a:t>of “citizen-journalists” uploaded photos, videos, texts, appeals and more to social media sites, which were then re-broadcast by Al-Jazeera. Social media enabled the revolting citizens Tunisia to bypass censored state media and talk to each other</a:t>
            </a:r>
            <a:r>
              <a:rPr lang="en-US" dirty="0" smtClean="0"/>
              <a:t>.”</a:t>
            </a:r>
          </a:p>
          <a:p>
            <a:r>
              <a:rPr lang="en-US" dirty="0"/>
              <a:t>Youssef </a:t>
            </a:r>
            <a:r>
              <a:rPr lang="en-US" dirty="0" err="1"/>
              <a:t>Cherif</a:t>
            </a:r>
            <a:r>
              <a:rPr lang="en-US" dirty="0"/>
              <a:t>, a Tunisian political analyst, says social-media sites like Facebook and Twitter empowered young people to express their opinion.</a:t>
            </a:r>
          </a:p>
          <a:p>
            <a:r>
              <a:rPr lang="en-US" dirty="0"/>
              <a:t>"However, in 2011, when more than a million Tunisians were on Facebook, [watching] the videos of police brutality, videos of people daring to confront the security forces, people said, 'Wow, this is really happening'."</a:t>
            </a:r>
          </a:p>
        </p:txBody>
      </p:sp>
      <p:pic>
        <p:nvPicPr>
          <p:cNvPr id="1026" name="Picture 2" descr="elated im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3262" y="2235199"/>
            <a:ext cx="3159937" cy="3270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3845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a:t>The Egyptian Revolution</a:t>
            </a:r>
            <a:r>
              <a:rPr lang="en-US" dirty="0"/>
              <a:t> </a:t>
            </a: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70000" lnSpcReduction="20000"/>
          </a:bodyPr>
          <a:lstStyle/>
          <a:p>
            <a:r>
              <a:rPr lang="en-US" dirty="0"/>
              <a:t>The 2011 revolution in Egypt started with marches, demonstrations and civil resistance on January 25.</a:t>
            </a:r>
          </a:p>
          <a:p>
            <a:r>
              <a:rPr lang="en-US" dirty="0"/>
              <a:t>Protesters were inspired by the successful uprising in Tunisia, where demonstrators succeeded in bringing down the government.</a:t>
            </a:r>
          </a:p>
          <a:p>
            <a:r>
              <a:rPr lang="en-US" dirty="0"/>
              <a:t>People came on to the streets demanding the overthrow of Egyptian President Hosni Mubarak. They complained of poverty, unemployment, corruption and autocratic governance of the president who had ruled the country for 30 years</a:t>
            </a:r>
            <a:r>
              <a:rPr lang="en-US" dirty="0" smtClean="0"/>
              <a:t>.</a:t>
            </a:r>
          </a:p>
          <a:p>
            <a:r>
              <a:rPr lang="en-US" dirty="0"/>
              <a:t>After 18 days of protest, Vice President Omar Suleiman announced on February 11 that Mubarak would resign as president, handing over power to the Supreme Council of the Armed Forces.</a:t>
            </a:r>
            <a:endParaRPr lang="en-US" dirty="0" smtClean="0"/>
          </a:p>
          <a:p>
            <a:r>
              <a:rPr lang="en-CA" dirty="0"/>
              <a:t>Reflecting upon the activities of protestors in the ejection of President Mubarak from power, on March 18</a:t>
            </a:r>
            <a:r>
              <a:rPr lang="en-CA" baseline="30000" dirty="0"/>
              <a:t>th</a:t>
            </a:r>
            <a:r>
              <a:rPr lang="en-CA" dirty="0"/>
              <a:t>, 2011, </a:t>
            </a:r>
            <a:r>
              <a:rPr lang="en-CA" dirty="0" err="1"/>
              <a:t>Fawaz</a:t>
            </a:r>
            <a:r>
              <a:rPr lang="en-CA" dirty="0"/>
              <a:t> </a:t>
            </a:r>
            <a:r>
              <a:rPr lang="en-CA" dirty="0" err="1"/>
              <a:t>Rashed</a:t>
            </a:r>
            <a:r>
              <a:rPr lang="en-CA" dirty="0"/>
              <a:t> (@</a:t>
            </a:r>
            <a:r>
              <a:rPr lang="en-CA" dirty="0" err="1"/>
              <a:t>FawazRashed</a:t>
            </a:r>
            <a:r>
              <a:rPr lang="en-CA" dirty="0"/>
              <a:t>) sent the following message from his Twitter account: </a:t>
            </a:r>
            <a:r>
              <a:rPr lang="en-CA" b="1" dirty="0"/>
              <a:t>“We use Facebook to schedule the protests, Twitter to coordinate, and YouTube to tell the world.”</a:t>
            </a:r>
            <a:r>
              <a:rPr lang="en-US" b="1" dirty="0"/>
              <a:t> </a:t>
            </a:r>
          </a:p>
          <a:p>
            <a:endParaRPr lang="en-US" dirty="0"/>
          </a:p>
          <a:p>
            <a:endParaRPr lang="en-US" dirty="0"/>
          </a:p>
          <a:p>
            <a:endParaRPr lang="en-US" dirty="0"/>
          </a:p>
        </p:txBody>
      </p:sp>
      <p:pic>
        <p:nvPicPr>
          <p:cNvPr id="2050" name="Picture 2" descr="rotesters gather in Tahrir Square on February 1. [Peter Macdiarmid/Getty 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1150" y="2570606"/>
            <a:ext cx="4154235" cy="2769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18859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a:t>Occupy Wall Street</a:t>
            </a:r>
            <a:r>
              <a:rPr lang="en-US" dirty="0"/>
              <a:t> </a:t>
            </a:r>
            <a:r>
              <a:rPr lang="en-US" dirty="0" smtClean="0"/>
              <a:t>(2011)</a:t>
            </a:r>
            <a:endParaRPr lang="en-US" dirty="0"/>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r>
              <a:rPr lang="en-US" dirty="0"/>
              <a:t>Occupy Wall Street </a:t>
            </a:r>
            <a:r>
              <a:rPr lang="en-US" dirty="0" smtClean="0"/>
              <a:t>was </a:t>
            </a:r>
            <a:r>
              <a:rPr lang="en-US" dirty="0"/>
              <a:t>a protest movement that began on September 17, 2011, in </a:t>
            </a:r>
            <a:r>
              <a:rPr lang="en-US" dirty="0" err="1"/>
              <a:t>Zuccotti</a:t>
            </a:r>
            <a:r>
              <a:rPr lang="en-US" dirty="0"/>
              <a:t> Park, located in New York City's Wall Street financial </a:t>
            </a:r>
            <a:r>
              <a:rPr lang="en-US" dirty="0" smtClean="0"/>
              <a:t>district. It received </a:t>
            </a:r>
            <a:r>
              <a:rPr lang="en-US" dirty="0"/>
              <a:t>global attention and spawning a surge in the movement against economic inequality worldwide</a:t>
            </a:r>
          </a:p>
          <a:p>
            <a:endParaRPr lang="en-US" dirty="0"/>
          </a:p>
          <a:p>
            <a:endParaRPr lang="en-US" dirty="0"/>
          </a:p>
        </p:txBody>
      </p:sp>
      <p:pic>
        <p:nvPicPr>
          <p:cNvPr id="3074" name="Picture 2" descr="https://upload.wikimedia.org/wikipedia/commons/thumb/5/5e/We_Are_The_99%25.jpg/220px-We_Are_The_99%25.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8582" y="2794000"/>
            <a:ext cx="3723217" cy="2487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253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Facebook as a tool for activism</a:t>
            </a:r>
            <a:endParaRPr lang="en-US" dirty="0"/>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r>
              <a:rPr lang="en-US" dirty="0" smtClean="0"/>
              <a:t>Follow people in your target audience</a:t>
            </a:r>
          </a:p>
          <a:p>
            <a:pPr lvl="1"/>
            <a:r>
              <a:rPr lang="en-US" dirty="0" smtClean="0"/>
              <a:t>Politicians, activists</a:t>
            </a:r>
          </a:p>
          <a:p>
            <a:r>
              <a:rPr lang="en-US" dirty="0" smtClean="0"/>
              <a:t>Post on their walls and comment on their posts</a:t>
            </a:r>
          </a:p>
          <a:p>
            <a:r>
              <a:rPr lang="en-US" dirty="0" smtClean="0"/>
              <a:t>Share and like relevant posts</a:t>
            </a:r>
          </a:p>
          <a:p>
            <a:r>
              <a:rPr lang="en-US" dirty="0" smtClean="0"/>
              <a:t>Join existing groups &amp; events</a:t>
            </a:r>
          </a:p>
          <a:p>
            <a:r>
              <a:rPr lang="en-US" dirty="0" smtClean="0"/>
              <a:t>Start your own group &amp; event</a:t>
            </a:r>
          </a:p>
          <a:p>
            <a:r>
              <a:rPr lang="en-US" dirty="0" smtClean="0"/>
              <a:t>Use Facebook Live to capture events </a:t>
            </a:r>
            <a:r>
              <a:rPr lang="en-US" dirty="0" smtClean="0"/>
              <a:t>and broadcast them in real-time </a:t>
            </a:r>
            <a:endParaRPr lang="en-US" dirty="0"/>
          </a:p>
          <a:p>
            <a:endParaRPr lang="en-US" dirty="0"/>
          </a:p>
          <a:p>
            <a:endParaRPr lang="en-US" dirty="0"/>
          </a:p>
        </p:txBody>
      </p:sp>
      <p:sp>
        <p:nvSpPr>
          <p:cNvPr id="2" name="AutoShape 2" descr="mage result for facebook activism"/>
          <p:cNvSpPr>
            <a:spLocks noChangeAspect="1" noChangeArrowheads="1"/>
          </p:cNvSpPr>
          <p:nvPr/>
        </p:nvSpPr>
        <p:spPr bwMode="auto">
          <a:xfrm>
            <a:off x="0" y="0"/>
            <a:ext cx="2895600" cy="19335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220" name="Picture 4" descr="mage result for facebook activ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6720" y="2578608"/>
            <a:ext cx="3919728" cy="2939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3663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a:t>Facebook as a tool for activism</a:t>
            </a:r>
            <a:endParaRPr lang="en-US" dirty="0"/>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92500" lnSpcReduction="20000"/>
          </a:bodyPr>
          <a:lstStyle/>
          <a:p>
            <a:r>
              <a:rPr lang="en-US" dirty="0" smtClean="0"/>
              <a:t>Ex. Women’s March 2017</a:t>
            </a:r>
          </a:p>
          <a:p>
            <a:r>
              <a:rPr lang="en-US" dirty="0"/>
              <a:t>According to a study from researchers at the University of Maryland, almost 70% of people who attended the D.C. march heard about it on </a:t>
            </a:r>
            <a:r>
              <a:rPr lang="en-US" dirty="0" smtClean="0"/>
              <a:t>Facebook. Meanwhile</a:t>
            </a:r>
            <a:r>
              <a:rPr lang="en-US" dirty="0"/>
              <a:t>, 61% from friends and family. </a:t>
            </a:r>
            <a:endParaRPr lang="en-US" dirty="0" smtClean="0"/>
          </a:p>
          <a:p>
            <a:r>
              <a:rPr lang="en-US" dirty="0"/>
              <a:t>"The take-home message here is clearly that Facebook matters more than friends and family to mobilization," Dr. Dana R. Fisher, sociology professor and leader of the study </a:t>
            </a:r>
            <a:endParaRPr lang="en-US" dirty="0" smtClean="0"/>
          </a:p>
          <a:p>
            <a:r>
              <a:rPr lang="en-US" dirty="0"/>
              <a:t>Just 13% heard out about the march through Twitter </a:t>
            </a:r>
            <a:endParaRPr lang="en-US" dirty="0" smtClean="0"/>
          </a:p>
          <a:p>
            <a:r>
              <a:rPr lang="en-US" dirty="0"/>
              <a:t>Protest organizers collaborated through groups and events on Facebook, and photos of the protests went viral across social media. </a:t>
            </a:r>
          </a:p>
          <a:p>
            <a:endParaRPr lang="en-US" dirty="0"/>
          </a:p>
          <a:p>
            <a:endParaRPr lang="en-US" dirty="0"/>
          </a:p>
        </p:txBody>
      </p:sp>
      <p:pic>
        <p:nvPicPr>
          <p:cNvPr id="4100" name="Picture 4" descr="mage result for women's mar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1697" y="2650743"/>
            <a:ext cx="4127423" cy="2748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35660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a:t>Facebook as a tool for activism</a:t>
            </a:r>
            <a:endParaRPr lang="en-US" dirty="0"/>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77500" lnSpcReduction="20000"/>
          </a:bodyPr>
          <a:lstStyle/>
          <a:p>
            <a:r>
              <a:rPr lang="en-US" dirty="0"/>
              <a:t>As Facebook becomes an important tool in coordinating protests, some people are wary of using it to let friends know they're attending. A recent study from the ACLU found that police departments use social media to monitor protests, and although Twitter and Facebook cut off access to one tool, it does raise privacy concerns. </a:t>
            </a:r>
          </a:p>
          <a:p>
            <a:r>
              <a:rPr lang="en-US" dirty="0"/>
              <a:t>However, Facebook is crucial to mobilizing a large audience, according to Eva </a:t>
            </a:r>
            <a:r>
              <a:rPr lang="en-US" dirty="0" err="1"/>
              <a:t>Galperin</a:t>
            </a:r>
            <a:r>
              <a:rPr lang="en-US" dirty="0"/>
              <a:t>, director of cybersecurity at the Electronic Frontier Foundation. More than one billion people use Facebook -- it's the best way to connect to big groups and their friends. </a:t>
            </a:r>
            <a:endParaRPr lang="en-US" dirty="0" smtClean="0"/>
          </a:p>
          <a:p>
            <a:r>
              <a:rPr lang="en-US" dirty="0"/>
              <a:t>"There are definitely elements of planning activism that you want to keep off Facebook, especially if you're planning some sort of civil disobedience," </a:t>
            </a:r>
            <a:r>
              <a:rPr lang="en-US" dirty="0" err="1"/>
              <a:t>Galperin</a:t>
            </a:r>
            <a:r>
              <a:rPr lang="en-US" dirty="0"/>
              <a:t> told </a:t>
            </a:r>
            <a:r>
              <a:rPr lang="en-US" dirty="0" err="1"/>
              <a:t>CNNTech</a:t>
            </a:r>
            <a:r>
              <a:rPr lang="en-US" dirty="0"/>
              <a:t>. "[But] in getting the word out, it is unrealistic to tell people not to use Facebook for this purpose."</a:t>
            </a:r>
          </a:p>
          <a:p>
            <a:endParaRPr lang="en-US" dirty="0"/>
          </a:p>
          <a:p>
            <a:endParaRPr lang="en-US" dirty="0"/>
          </a:p>
        </p:txBody>
      </p:sp>
      <p:pic>
        <p:nvPicPr>
          <p:cNvPr id="4100" name="Picture 4" descr="mage result for women's mar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4577" y="2870199"/>
            <a:ext cx="4127423" cy="2748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531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3520" y="585216"/>
            <a:ext cx="10058400" cy="5813830"/>
          </a:xfrm>
          <a:prstGeom prst="rect">
            <a:avLst/>
          </a:prstGeom>
        </p:spPr>
      </p:pic>
    </p:spTree>
    <p:extLst>
      <p:ext uri="{BB962C8B-B14F-4D97-AF65-F5344CB8AC3E}">
        <p14:creationId xmlns:p14="http://schemas.microsoft.com/office/powerpoint/2010/main" val="1830769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a:t>Facebook as a tool for activism</a:t>
            </a:r>
            <a:endParaRPr lang="en-US" dirty="0"/>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85000" lnSpcReduction="20000"/>
          </a:bodyPr>
          <a:lstStyle/>
          <a:p>
            <a:r>
              <a:rPr lang="en-US" dirty="0"/>
              <a:t>The capability to live broadcast on </a:t>
            </a:r>
            <a:r>
              <a:rPr lang="en-US" dirty="0" smtClean="0"/>
              <a:t>Facebook since 2015/2016 </a:t>
            </a:r>
            <a:r>
              <a:rPr lang="en-US" dirty="0"/>
              <a:t>has </a:t>
            </a:r>
            <a:r>
              <a:rPr lang="en-US" dirty="0" smtClean="0"/>
              <a:t>become a means to document events and direct attention to them</a:t>
            </a:r>
          </a:p>
          <a:p>
            <a:r>
              <a:rPr lang="en-US" dirty="0" smtClean="0"/>
              <a:t>Live streaming </a:t>
            </a:r>
            <a:r>
              <a:rPr lang="en-US" dirty="0"/>
              <a:t>more accessible to people who are accidental eyewitnesses or not activists, because they grow accustomed to using it in </a:t>
            </a:r>
            <a:r>
              <a:rPr lang="en-US" dirty="0" err="1"/>
              <a:t>noncrisis</a:t>
            </a:r>
            <a:r>
              <a:rPr lang="en-US" dirty="0"/>
              <a:t> settings and then have the tool available to them in a crisis. That said, this opens them up to a range of risks to themselves and others—of exposure, of retaliation, of unexpectedly being placed in a live spotlight—that platforms need to do a better job of supporting and responding to</a:t>
            </a:r>
            <a:r>
              <a:rPr lang="en-US" dirty="0" smtClean="0"/>
              <a:t>.</a:t>
            </a:r>
          </a:p>
          <a:p>
            <a:r>
              <a:rPr lang="en-US" dirty="0" smtClean="0"/>
              <a:t>Unlike </a:t>
            </a:r>
            <a:r>
              <a:rPr lang="en-US" dirty="0"/>
              <a:t>in the US, </a:t>
            </a:r>
            <a:r>
              <a:rPr lang="en-US" dirty="0" smtClean="0"/>
              <a:t>live streaming </a:t>
            </a:r>
            <a:r>
              <a:rPr lang="en-US" dirty="0"/>
              <a:t>isn’t always protected by the law. And, no matter where in the world people are filming, doing so often puts the streamer’s life at risk. </a:t>
            </a:r>
          </a:p>
          <a:p>
            <a:endParaRPr lang="en-US" dirty="0"/>
          </a:p>
        </p:txBody>
      </p:sp>
      <p:pic>
        <p:nvPicPr>
          <p:cNvPr id="1028" name="Picture 4" descr="mage result for facebook livestre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3427" y="2615184"/>
            <a:ext cx="4278573" cy="2828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58682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err="1" smtClean="0"/>
              <a:t>Philandro</a:t>
            </a:r>
            <a:r>
              <a:rPr lang="en-US" b="1" dirty="0" smtClean="0"/>
              <a:t> Castile case</a:t>
            </a:r>
            <a:endParaRPr lang="en-US" dirty="0"/>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62500" lnSpcReduction="20000"/>
          </a:bodyPr>
          <a:lstStyle/>
          <a:p>
            <a:r>
              <a:rPr lang="en-US" dirty="0"/>
              <a:t>On July 6, 2016, </a:t>
            </a:r>
            <a:r>
              <a:rPr lang="en-US" dirty="0" err="1"/>
              <a:t>Philando</a:t>
            </a:r>
            <a:r>
              <a:rPr lang="en-US" dirty="0"/>
              <a:t> Castile</a:t>
            </a:r>
            <a:r>
              <a:rPr lang="en-US" dirty="0" smtClean="0"/>
              <a:t>, </a:t>
            </a:r>
            <a:r>
              <a:rPr lang="en-US" dirty="0"/>
              <a:t>a 32-year-old black American, was pulled over while driving in Falcon Heights, Minnesota, and killed by </a:t>
            </a:r>
            <a:r>
              <a:rPr lang="en-US" dirty="0" err="1"/>
              <a:t>Jeronimo</a:t>
            </a:r>
            <a:r>
              <a:rPr lang="en-US" dirty="0"/>
              <a:t> Yanez, a St. Anthony, Minnesota police officer. </a:t>
            </a:r>
            <a:endParaRPr lang="en-US" dirty="0" smtClean="0"/>
          </a:p>
          <a:p>
            <a:r>
              <a:rPr lang="en-US" dirty="0"/>
              <a:t>The shooting achieved a high </a:t>
            </a:r>
            <a:r>
              <a:rPr lang="en-US" dirty="0" smtClean="0"/>
              <a:t>profile from </a:t>
            </a:r>
            <a:r>
              <a:rPr lang="en-US" dirty="0"/>
              <a:t>a live-streamed video on Facebook made by Reynolds in the immediate aftermath of the shooting</a:t>
            </a:r>
            <a:r>
              <a:rPr lang="en-US" dirty="0" smtClean="0"/>
              <a:t>. In </a:t>
            </a:r>
            <a:r>
              <a:rPr lang="en-US" dirty="0"/>
              <a:t>the video, she is talking with Yanez while a mortally injured Castile lies slumped </a:t>
            </a:r>
            <a:r>
              <a:rPr lang="en-US" dirty="0" smtClean="0"/>
              <a:t>over</a:t>
            </a:r>
          </a:p>
          <a:p>
            <a:r>
              <a:rPr lang="en-US" dirty="0"/>
              <a:t>Reynolds said she "wanted everyone in the world to know" what had happened, specifically citing police mistreatment</a:t>
            </a:r>
            <a:r>
              <a:rPr lang="en-US" dirty="0" smtClean="0"/>
              <a:t>.</a:t>
            </a:r>
          </a:p>
          <a:p>
            <a:r>
              <a:rPr lang="en-US" dirty="0"/>
              <a:t>Facebook Live automatically records live streams and lets people re-watch them later. Reynolds' video was spotted quickly and shared by Black Lives Matter activists. </a:t>
            </a:r>
          </a:p>
          <a:p>
            <a:r>
              <a:rPr lang="en-US" dirty="0"/>
              <a:t>By the end of the night, other live streams showed mourners and protesters gathering outside the Minnesota governor's mansion. </a:t>
            </a:r>
            <a:endParaRPr lang="en-US" dirty="0" smtClean="0"/>
          </a:p>
          <a:p>
            <a:r>
              <a:rPr lang="en-US" dirty="0"/>
              <a:t>By noon </a:t>
            </a:r>
            <a:r>
              <a:rPr lang="en-US" dirty="0" smtClean="0"/>
              <a:t>the next day, </a:t>
            </a:r>
            <a:r>
              <a:rPr lang="en-US" dirty="0"/>
              <a:t>according to Facebook's measurement tool, the video has been viewed 3.2 million times on Reynolds' page. And it has been seen countless millions more times on television.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6858" y="2159000"/>
            <a:ext cx="2854569" cy="3505200"/>
          </a:xfrm>
          <a:prstGeom prst="rect">
            <a:avLst/>
          </a:prstGeom>
        </p:spPr>
      </p:pic>
    </p:spTree>
    <p:extLst>
      <p:ext uri="{BB962C8B-B14F-4D97-AF65-F5344CB8AC3E}">
        <p14:creationId xmlns:p14="http://schemas.microsoft.com/office/powerpoint/2010/main" val="2267384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Twitter Activism/Hashtag </a:t>
            </a:r>
            <a:r>
              <a:rPr lang="en-US" b="1" dirty="0" smtClean="0"/>
              <a:t>Activism</a:t>
            </a:r>
            <a:endParaRPr lang="en-US" dirty="0"/>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pPr marL="0" indent="0">
              <a:buNone/>
            </a:pPr>
            <a:r>
              <a:rPr lang="en-US" b="1" dirty="0"/>
              <a:t>Hashtag activism </a:t>
            </a:r>
            <a:r>
              <a:rPr lang="en-US" dirty="0"/>
              <a:t>is a term coined by media outlets which refers to the use of Twitter's hashtags for Internet </a:t>
            </a:r>
            <a:r>
              <a:rPr lang="en-US" dirty="0" smtClean="0"/>
              <a:t>activism. The </a:t>
            </a:r>
            <a:r>
              <a:rPr lang="en-US" dirty="0"/>
              <a:t>term can also be used to refer to the act of showing support for a cause through a like, share, etc. on any social media platform, such as Facebook, Google+, or Twitter. The point of hashtag activism is arguably to share certain issues with one's friends and followers in the hopes that they will also share the same </a:t>
            </a:r>
            <a:r>
              <a:rPr lang="en-US" dirty="0" smtClean="0"/>
              <a:t>information. This </a:t>
            </a:r>
            <a:r>
              <a:rPr lang="en-US" dirty="0"/>
              <a:t>leads to a widespread discussion and allows for change to occur. </a:t>
            </a:r>
            <a:endParaRPr lang="en-US" dirty="0" smtClean="0"/>
          </a:p>
        </p:txBody>
      </p:sp>
      <p:pic>
        <p:nvPicPr>
          <p:cNvPr id="10242" name="Picture 2" descr="mage result for hashtag activ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9054" y="2926080"/>
            <a:ext cx="3614746" cy="2390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25664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Twitter </a:t>
            </a:r>
            <a:r>
              <a:rPr lang="en-US" b="1" dirty="0"/>
              <a:t>as a tool for activism</a:t>
            </a:r>
            <a:endParaRPr lang="en-US" dirty="0"/>
          </a:p>
        </p:txBody>
      </p:sp>
      <p:sp>
        <p:nvSpPr>
          <p:cNvPr id="8" name="Content Placeholder 7"/>
          <p:cNvSpPr>
            <a:spLocks noGrp="1"/>
          </p:cNvSpPr>
          <p:nvPr>
            <p:ph idx="1"/>
          </p:nvPr>
        </p:nvSpPr>
        <p:spPr>
          <a:xfrm>
            <a:off x="838199" y="1825625"/>
            <a:ext cx="6795977" cy="4766562"/>
          </a:xfrm>
          <a:ln>
            <a:solidFill>
              <a:srgbClr val="FF0000"/>
            </a:solidFill>
          </a:ln>
        </p:spPr>
        <p:txBody>
          <a:bodyPr>
            <a:normAutofit lnSpcReduction="10000"/>
          </a:bodyPr>
          <a:lstStyle/>
          <a:p>
            <a:r>
              <a:rPr lang="en-US" dirty="0" smtClean="0"/>
              <a:t>Note that hashtags help to organize conversations – useful to find </a:t>
            </a:r>
            <a:r>
              <a:rPr lang="en-US" dirty="0" smtClean="0"/>
              <a:t>and </a:t>
            </a:r>
            <a:r>
              <a:rPr lang="en-US" dirty="0" smtClean="0"/>
              <a:t>contribute to discussions about a variety of topics</a:t>
            </a:r>
          </a:p>
          <a:p>
            <a:r>
              <a:rPr lang="en-US" dirty="0" smtClean="0"/>
              <a:t>Follow people in your target audience</a:t>
            </a:r>
          </a:p>
          <a:p>
            <a:r>
              <a:rPr lang="en-US" dirty="0" smtClean="0"/>
              <a:t>Engage: Tweet directly to people, reply to their posts, retweet posts, mention people in Tweets, like Tweets</a:t>
            </a:r>
          </a:p>
          <a:p>
            <a:r>
              <a:rPr lang="en-US" dirty="0" smtClean="0"/>
              <a:t>Follow and participate in discussions on hashtags</a:t>
            </a:r>
          </a:p>
          <a:p>
            <a:r>
              <a:rPr lang="en-US" dirty="0" smtClean="0"/>
              <a:t>Livestream events (from Twitter app)</a:t>
            </a:r>
            <a:endParaRPr lang="en-US" dirty="0"/>
          </a:p>
        </p:txBody>
      </p:sp>
      <p:pic>
        <p:nvPicPr>
          <p:cNvPr id="9220" name="Picture 4" descr="mage result for hashtag activ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4163" y="3048000"/>
            <a:ext cx="4080016" cy="195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9373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Ex. #</a:t>
            </a:r>
            <a:r>
              <a:rPr lang="en-US" b="1" dirty="0" err="1" smtClean="0"/>
              <a:t>BlackLivesMatter</a:t>
            </a:r>
            <a:endParaRPr lang="en-US" dirty="0"/>
          </a:p>
        </p:txBody>
      </p:sp>
      <p:sp>
        <p:nvSpPr>
          <p:cNvPr id="8" name="Content Placeholder 7"/>
          <p:cNvSpPr>
            <a:spLocks noGrp="1"/>
          </p:cNvSpPr>
          <p:nvPr>
            <p:ph idx="1"/>
          </p:nvPr>
        </p:nvSpPr>
        <p:spPr>
          <a:xfrm>
            <a:off x="838199" y="1825625"/>
            <a:ext cx="6795977" cy="4766562"/>
          </a:xfrm>
          <a:ln>
            <a:solidFill>
              <a:srgbClr val="FF0000"/>
            </a:solidFill>
          </a:ln>
        </p:spPr>
        <p:txBody>
          <a:bodyPr>
            <a:normAutofit lnSpcReduction="10000"/>
          </a:bodyPr>
          <a:lstStyle/>
          <a:p>
            <a:r>
              <a:rPr lang="en-US" dirty="0"/>
              <a:t>The Black Lives Matter movement calls for an end to police brutality and the killings of African-Americans in the U.S. The #</a:t>
            </a:r>
            <a:r>
              <a:rPr lang="en-US" dirty="0" err="1"/>
              <a:t>BlackLivesMatter</a:t>
            </a:r>
            <a:r>
              <a:rPr lang="en-US" dirty="0"/>
              <a:t> hashtag was first started by Alicia Garza, </a:t>
            </a:r>
            <a:r>
              <a:rPr lang="en-US" dirty="0" err="1"/>
              <a:t>Patrisse</a:t>
            </a:r>
            <a:r>
              <a:rPr lang="en-US" dirty="0"/>
              <a:t> </a:t>
            </a:r>
            <a:r>
              <a:rPr lang="en-US" dirty="0" err="1"/>
              <a:t>Cullors</a:t>
            </a:r>
            <a:r>
              <a:rPr lang="en-US" dirty="0"/>
              <a:t>, and Opal </a:t>
            </a:r>
            <a:r>
              <a:rPr lang="en-US" dirty="0" err="1"/>
              <a:t>Tometi</a:t>
            </a:r>
            <a:r>
              <a:rPr lang="en-US" dirty="0"/>
              <a:t> as a response to the trial and later acquittal of George Zimmerman who shot and killed 17-year-old Trayvon Martin. The hashtag saw a revival in 2014, after the shooting of Michael Brown in Ferguson, Missouri, and after a grand jury did not indict police officer Daniel </a:t>
            </a:r>
            <a:r>
              <a:rPr lang="en-US" dirty="0" err="1"/>
              <a:t>Pantaleo</a:t>
            </a:r>
            <a:r>
              <a:rPr lang="en-US" dirty="0"/>
              <a:t> in the death of Eric Garner</a:t>
            </a:r>
            <a:r>
              <a:rPr lang="en-US" dirty="0" smtClean="0"/>
              <a:t>.</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2899" y="2037206"/>
            <a:ext cx="4199101" cy="4343400"/>
          </a:xfrm>
          <a:prstGeom prst="rect">
            <a:avLst/>
          </a:prstGeom>
        </p:spPr>
      </p:pic>
    </p:spTree>
    <p:extLst>
      <p:ext uri="{BB962C8B-B14F-4D97-AF65-F5344CB8AC3E}">
        <p14:creationId xmlns:p14="http://schemas.microsoft.com/office/powerpoint/2010/main" val="5328111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Ex. #</a:t>
            </a:r>
            <a:r>
              <a:rPr lang="en-US" b="1" dirty="0" err="1" smtClean="0"/>
              <a:t>MeToo</a:t>
            </a:r>
            <a:endParaRPr lang="en-US" dirty="0"/>
          </a:p>
        </p:txBody>
      </p:sp>
      <p:sp>
        <p:nvSpPr>
          <p:cNvPr id="8" name="Content Placeholder 7"/>
          <p:cNvSpPr>
            <a:spLocks noGrp="1"/>
          </p:cNvSpPr>
          <p:nvPr>
            <p:ph idx="1"/>
          </p:nvPr>
        </p:nvSpPr>
        <p:spPr>
          <a:xfrm>
            <a:off x="838199" y="1825625"/>
            <a:ext cx="5257801" cy="4829175"/>
          </a:xfrm>
          <a:ln>
            <a:solidFill>
              <a:srgbClr val="FF0000"/>
            </a:solidFill>
          </a:ln>
        </p:spPr>
        <p:txBody>
          <a:bodyPr>
            <a:normAutofit fontScale="70000" lnSpcReduction="20000"/>
          </a:bodyPr>
          <a:lstStyle/>
          <a:p>
            <a:r>
              <a:rPr lang="en-US" dirty="0"/>
              <a:t>The Me Too movement (or "#</a:t>
            </a:r>
            <a:r>
              <a:rPr lang="en-US" dirty="0" err="1"/>
              <a:t>MeToo</a:t>
            </a:r>
            <a:r>
              <a:rPr lang="en-US" dirty="0"/>
              <a:t>", with local alternatives in other languages) is an international movement against sexual harassment and assault</a:t>
            </a:r>
            <a:r>
              <a:rPr lang="en-US" dirty="0" smtClean="0"/>
              <a:t>. #</a:t>
            </a:r>
            <a:r>
              <a:rPr lang="en-US" dirty="0" err="1"/>
              <a:t>MeToo</a:t>
            </a:r>
            <a:r>
              <a:rPr lang="en-US" dirty="0"/>
              <a:t> spread virally in October 2017 as a hashtag used on social media to help demonstrate the widespread prevalence of sexual assault and harassment, especially in the workplace</a:t>
            </a:r>
            <a:r>
              <a:rPr lang="en-US" dirty="0" smtClean="0"/>
              <a:t>.  It </a:t>
            </a:r>
            <a:r>
              <a:rPr lang="en-US" dirty="0"/>
              <a:t>followed soon after the public revelations of sexual misconduct allegations against Harvey Weinstein</a:t>
            </a:r>
            <a:r>
              <a:rPr lang="en-US" dirty="0" smtClean="0"/>
              <a:t>.</a:t>
            </a:r>
          </a:p>
          <a:p>
            <a:r>
              <a:rPr lang="en-US" dirty="0" err="1" smtClean="0"/>
              <a:t>Tarana</a:t>
            </a:r>
            <a:r>
              <a:rPr lang="en-US" dirty="0" smtClean="0"/>
              <a:t> </a:t>
            </a:r>
            <a:r>
              <a:rPr lang="en-US" dirty="0"/>
              <a:t>Burke, a social activist and community organizer, began using the phrase "Me Too" in 2006, and the phrase was popularized by Alyssa Milano in 2017 when she encouraged women to tweet about it and "give people a sense of the magnitude of the problem</a:t>
            </a:r>
            <a:r>
              <a:rPr lang="en-US" dirty="0" smtClean="0"/>
              <a:t>". The </a:t>
            </a:r>
            <a:r>
              <a:rPr lang="en-US" dirty="0"/>
              <a:t>response on Twitter included high-profile posts from several celebrities including Gwyneth </a:t>
            </a:r>
            <a:r>
              <a:rPr lang="en-US" dirty="0" err="1" smtClean="0"/>
              <a:t>Paltrow</a:t>
            </a:r>
            <a:r>
              <a:rPr lang="en-US" dirty="0" smtClean="0"/>
              <a:t>, Ashley Judd, Jennifer Lawrence, and </a:t>
            </a:r>
            <a:r>
              <a:rPr lang="en-US" dirty="0"/>
              <a:t>Uma Thurman</a:t>
            </a:r>
            <a:r>
              <a:rPr lang="en-US" dirty="0" smtClean="0"/>
              <a:t>.</a:t>
            </a:r>
            <a:endParaRPr lang="en-US" dirty="0"/>
          </a:p>
        </p:txBody>
      </p:sp>
      <p:pic>
        <p:nvPicPr>
          <p:cNvPr id="11268" name="Picture 4" descr="mage result for #metoo twit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171" y="2768600"/>
            <a:ext cx="5491304" cy="2690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2500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YouTube as an activist tool</a:t>
            </a:r>
            <a:endParaRPr lang="en-US" dirty="0"/>
          </a:p>
        </p:txBody>
      </p:sp>
      <p:sp>
        <p:nvSpPr>
          <p:cNvPr id="8" name="Content Placeholder 7"/>
          <p:cNvSpPr>
            <a:spLocks noGrp="1"/>
          </p:cNvSpPr>
          <p:nvPr>
            <p:ph idx="1"/>
          </p:nvPr>
        </p:nvSpPr>
        <p:spPr>
          <a:xfrm>
            <a:off x="838199" y="1825625"/>
            <a:ext cx="10515601" cy="4854575"/>
          </a:xfrm>
          <a:ln>
            <a:solidFill>
              <a:srgbClr val="FF0000"/>
            </a:solidFill>
          </a:ln>
        </p:spPr>
        <p:txBody>
          <a:bodyPr>
            <a:normAutofit/>
          </a:bodyPr>
          <a:lstStyle/>
          <a:p>
            <a:r>
              <a:rPr lang="en-US" dirty="0" smtClean="0"/>
              <a:t>YouTube can be a tool to store and share imagery captured during events in the hopes to garner attention.</a:t>
            </a:r>
          </a:p>
          <a:p>
            <a:r>
              <a:rPr lang="en-US" dirty="0" smtClean="0"/>
              <a:t>Additionally, there </a:t>
            </a:r>
            <a:r>
              <a:rPr lang="en-US" dirty="0"/>
              <a:t>are many great organizations that are using YouTube to raise awareness, fundraise and educate. </a:t>
            </a:r>
            <a:endParaRPr lang="en-US" dirty="0" smtClean="0"/>
          </a:p>
          <a:p>
            <a:r>
              <a:rPr lang="en-US" dirty="0" smtClean="0"/>
              <a:t>Nonprofits </a:t>
            </a:r>
            <a:r>
              <a:rPr lang="en-US" dirty="0"/>
              <a:t>have amazing stories to tell, this is one reason why they fare very well in a world of social media. They are authentic and this very often comes through clearly in their words, images and videos.</a:t>
            </a:r>
          </a:p>
        </p:txBody>
      </p:sp>
    </p:spTree>
    <p:extLst>
      <p:ext uri="{BB962C8B-B14F-4D97-AF65-F5344CB8AC3E}">
        <p14:creationId xmlns:p14="http://schemas.microsoft.com/office/powerpoint/2010/main" val="2844961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Ex. It Gets Better Project</a:t>
            </a:r>
            <a:endParaRPr lang="en-US" dirty="0"/>
          </a:p>
        </p:txBody>
      </p:sp>
      <p:sp>
        <p:nvSpPr>
          <p:cNvPr id="8" name="Content Placeholder 7"/>
          <p:cNvSpPr>
            <a:spLocks noGrp="1"/>
          </p:cNvSpPr>
          <p:nvPr>
            <p:ph idx="1"/>
          </p:nvPr>
        </p:nvSpPr>
        <p:spPr>
          <a:xfrm>
            <a:off x="838199" y="1825625"/>
            <a:ext cx="10515601" cy="4854575"/>
          </a:xfrm>
          <a:ln>
            <a:solidFill>
              <a:srgbClr val="FF0000"/>
            </a:solidFill>
          </a:ln>
        </p:spPr>
        <p:txBody>
          <a:bodyPr>
            <a:normAutofit fontScale="92500" lnSpcReduction="20000"/>
          </a:bodyPr>
          <a:lstStyle/>
          <a:p>
            <a:r>
              <a:rPr lang="en-US" dirty="0" smtClean="0"/>
              <a:t>In </a:t>
            </a:r>
            <a:r>
              <a:rPr lang="en-US" dirty="0"/>
              <a:t>September 2010, syndicated columnist and author Dan Savage created a YouTube video with his partner Terry Miller to inspire hope for young people facing harassment. In response to a number of students taking their own lives after being bullied in school, they wanted to create a personal way for supporters everywhere to tell LGBT youth that, yes, it does indeed get better</a:t>
            </a:r>
            <a:r>
              <a:rPr lang="en-US" dirty="0" smtClean="0"/>
              <a:t>.</a:t>
            </a:r>
          </a:p>
          <a:p>
            <a:r>
              <a:rPr lang="en-US" dirty="0"/>
              <a:t>They welcomed response videos and the project now includes more than 50,000 submissions, with more than 50 million views, from people of all sexual orientations, including many celebrities, from Obama, to Anne Hathaway to the cast of </a:t>
            </a:r>
            <a:r>
              <a:rPr lang="en-US" i="1" dirty="0"/>
              <a:t>True Blood</a:t>
            </a:r>
            <a:r>
              <a:rPr lang="en-US" dirty="0"/>
              <a:t>. They engaged people in a way that allowed their voices to be heard, but without just focusing on donations</a:t>
            </a:r>
            <a:r>
              <a:rPr lang="en-US" dirty="0" smtClean="0"/>
              <a:t>.</a:t>
            </a:r>
          </a:p>
          <a:p>
            <a:r>
              <a:rPr lang="en-US" dirty="0"/>
              <a:t>By engaging people, they also turned video views into action. Since the launch of It Gets Better, calls to the Trevor Project suicide hotline have increased over 50%. By the end of 2010, the It Gets Better Project had raised over $100,000 from 2,500+ grassroots contributors to help LGBT youth.</a:t>
            </a:r>
          </a:p>
        </p:txBody>
      </p:sp>
    </p:spTree>
    <p:extLst>
      <p:ext uri="{BB962C8B-B14F-4D97-AF65-F5344CB8AC3E}">
        <p14:creationId xmlns:p14="http://schemas.microsoft.com/office/powerpoint/2010/main" val="8030468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err="1" smtClean="0"/>
              <a:t>Hacktivism</a:t>
            </a:r>
            <a:endParaRPr lang="en-US" dirty="0"/>
          </a:p>
        </p:txBody>
      </p:sp>
      <p:sp>
        <p:nvSpPr>
          <p:cNvPr id="8" name="Content Placeholder 7"/>
          <p:cNvSpPr>
            <a:spLocks noGrp="1"/>
          </p:cNvSpPr>
          <p:nvPr>
            <p:ph idx="1"/>
          </p:nvPr>
        </p:nvSpPr>
        <p:spPr>
          <a:xfrm>
            <a:off x="838199" y="1825625"/>
            <a:ext cx="7647433" cy="4776343"/>
          </a:xfrm>
          <a:ln>
            <a:solidFill>
              <a:srgbClr val="FF0000"/>
            </a:solidFill>
          </a:ln>
        </p:spPr>
        <p:txBody>
          <a:bodyPr>
            <a:normAutofit fontScale="92500" lnSpcReduction="10000"/>
          </a:bodyPr>
          <a:lstStyle/>
          <a:p>
            <a:r>
              <a:rPr lang="en-US" dirty="0"/>
              <a:t>In Internet activism, </a:t>
            </a:r>
            <a:r>
              <a:rPr lang="en-US" b="1" dirty="0" err="1"/>
              <a:t>hacktivism</a:t>
            </a:r>
            <a:r>
              <a:rPr lang="en-US" dirty="0"/>
              <a:t> or </a:t>
            </a:r>
            <a:r>
              <a:rPr lang="en-US" b="1" dirty="0" err="1"/>
              <a:t>hactivism</a:t>
            </a:r>
            <a:r>
              <a:rPr lang="en-US" dirty="0"/>
              <a:t> (a portmanteau of </a:t>
            </a:r>
            <a:r>
              <a:rPr lang="en-US" i="1" dirty="0"/>
              <a:t>hack</a:t>
            </a:r>
            <a:r>
              <a:rPr lang="en-US" dirty="0"/>
              <a:t> and </a:t>
            </a:r>
            <a:r>
              <a:rPr lang="en-US" i="1" dirty="0"/>
              <a:t>activism</a:t>
            </a:r>
            <a:r>
              <a:rPr lang="en-US" dirty="0"/>
              <a:t>) is the subversive use of computers and computer networks to promote a political agenda or a social </a:t>
            </a:r>
            <a:r>
              <a:rPr lang="en-US" dirty="0" smtClean="0"/>
              <a:t>change. </a:t>
            </a:r>
            <a:r>
              <a:rPr lang="en-US" dirty="0"/>
              <a:t>With roots in hacker culture and hacker ethics, its ends are often related to the free speech, human rights, or freedom of information movements</a:t>
            </a:r>
            <a:r>
              <a:rPr lang="en-US" dirty="0" smtClean="0"/>
              <a:t>.</a:t>
            </a:r>
          </a:p>
          <a:p>
            <a:r>
              <a:rPr lang="en-US" dirty="0"/>
              <a:t>Self-proclaimed "</a:t>
            </a:r>
            <a:r>
              <a:rPr lang="en-US" dirty="0" err="1"/>
              <a:t>Hactivists</a:t>
            </a:r>
            <a:r>
              <a:rPr lang="en-US" dirty="0"/>
              <a:t>" often work anonymously, sometimes operating in groups while other times operating as a lone-wolf with several cyber-personas all corresponding to one activist within the </a:t>
            </a:r>
            <a:r>
              <a:rPr lang="en-US" dirty="0" err="1"/>
              <a:t>cyberactivism</a:t>
            </a:r>
            <a:r>
              <a:rPr lang="en-US" dirty="0"/>
              <a:t> umbrella that has been gaining public interest and power in pop-culture. </a:t>
            </a:r>
          </a:p>
          <a:p>
            <a:endParaRPr lang="en-US" dirty="0"/>
          </a:p>
        </p:txBody>
      </p:sp>
      <p:pic>
        <p:nvPicPr>
          <p:cNvPr id="5122" name="Picture 2" descr="mage result for hacktiv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1862" y="2424224"/>
            <a:ext cx="2917241" cy="3148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0855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err="1" smtClean="0"/>
              <a:t>Hacktivism</a:t>
            </a:r>
            <a:r>
              <a:rPr lang="en-US" b="1" dirty="0" smtClean="0"/>
              <a:t> – Forms and Methods</a:t>
            </a:r>
            <a:endParaRPr lang="en-US" dirty="0"/>
          </a:p>
        </p:txBody>
      </p:sp>
      <p:sp>
        <p:nvSpPr>
          <p:cNvPr id="8" name="Content Placeholder 7"/>
          <p:cNvSpPr>
            <a:spLocks noGrp="1"/>
          </p:cNvSpPr>
          <p:nvPr>
            <p:ph idx="1"/>
          </p:nvPr>
        </p:nvSpPr>
        <p:spPr>
          <a:xfrm>
            <a:off x="838199" y="1825626"/>
            <a:ext cx="10515601" cy="4511380"/>
          </a:xfrm>
          <a:ln>
            <a:solidFill>
              <a:srgbClr val="FF0000"/>
            </a:solidFill>
          </a:ln>
        </p:spPr>
        <p:txBody>
          <a:bodyPr>
            <a:normAutofit fontScale="62500" lnSpcReduction="20000"/>
          </a:bodyPr>
          <a:lstStyle/>
          <a:p>
            <a:r>
              <a:rPr lang="en-US" b="1" dirty="0" smtClean="0"/>
              <a:t>Code</a:t>
            </a:r>
            <a:r>
              <a:rPr lang="en-US" dirty="0"/>
              <a:t>: Software and websites can achieve political purposes. </a:t>
            </a:r>
            <a:r>
              <a:rPr lang="en-US" dirty="0" smtClean="0"/>
              <a:t>WikiLeaks </a:t>
            </a:r>
            <a:r>
              <a:rPr lang="en-US" dirty="0"/>
              <a:t>is an example of a politically motivated website: it seeks to "keep governments open</a:t>
            </a:r>
            <a:r>
              <a:rPr lang="en-US" dirty="0" smtClean="0"/>
              <a:t>".</a:t>
            </a:r>
            <a:endParaRPr lang="en-US" dirty="0"/>
          </a:p>
          <a:p>
            <a:r>
              <a:rPr lang="en-US" b="1" dirty="0"/>
              <a:t>Website Mirroring</a:t>
            </a:r>
            <a:r>
              <a:rPr lang="en-US" dirty="0"/>
              <a:t>: is used as a circumvention tool to bypass censorship blocks on websites. It is a technique that copies the content of a censored website and posts it to other domains and subdomains that are not censored</a:t>
            </a:r>
            <a:r>
              <a:rPr lang="en-US" dirty="0" smtClean="0"/>
              <a:t>.</a:t>
            </a:r>
            <a:endParaRPr lang="en-US" dirty="0"/>
          </a:p>
          <a:p>
            <a:r>
              <a:rPr lang="en-US" b="1" dirty="0" smtClean="0"/>
              <a:t>Anonymous blogging</a:t>
            </a:r>
            <a:r>
              <a:rPr lang="en-US" dirty="0" smtClean="0"/>
              <a:t>: a method of speaking out to a wide audience about human rights issues, government oppression, etc. that utilizes various web tools such as free and/or disposable email accounts, IP masking, and blogging software to preserve a high level of anonymity.</a:t>
            </a:r>
          </a:p>
          <a:p>
            <a:r>
              <a:rPr lang="en-US" b="1" dirty="0" smtClean="0"/>
              <a:t>Leaking</a:t>
            </a:r>
            <a:r>
              <a:rPr lang="en-US" dirty="0" smtClean="0"/>
              <a:t>: Information </a:t>
            </a:r>
            <a:r>
              <a:rPr lang="en-US" dirty="0"/>
              <a:t>leakage from an insider source who acts in the interest of the public to reveal sensitive and otherwise protected information about a given organization that implicates them in wrongdoing or malicious practices.</a:t>
            </a:r>
          </a:p>
          <a:p>
            <a:r>
              <a:rPr lang="en-US" b="1" dirty="0" err="1" smtClean="0"/>
              <a:t>Doxing</a:t>
            </a:r>
            <a:r>
              <a:rPr lang="en-US" dirty="0" smtClean="0"/>
              <a:t>: </a:t>
            </a:r>
            <a:r>
              <a:rPr lang="en-US" dirty="0"/>
              <a:t>The practice in which private and/or confidential documents and records are hacked into and made public. </a:t>
            </a:r>
            <a:r>
              <a:rPr lang="en-US" dirty="0" err="1"/>
              <a:t>Hactivists</a:t>
            </a:r>
            <a:r>
              <a:rPr lang="en-US" dirty="0"/>
              <a:t> view this as a form of assured transparency, experts claim it is harassment.</a:t>
            </a:r>
          </a:p>
          <a:p>
            <a:r>
              <a:rPr lang="en-US" b="1" dirty="0"/>
              <a:t>Denial-of-Service attacks</a:t>
            </a:r>
            <a:r>
              <a:rPr lang="en-US" dirty="0"/>
              <a:t>: These </a:t>
            </a:r>
            <a:r>
              <a:rPr lang="en-US" dirty="0" smtClean="0"/>
              <a:t>attacks use </a:t>
            </a:r>
            <a:r>
              <a:rPr lang="en-US" dirty="0"/>
              <a:t>large arrays of personal and public computers that hackers take control of via malware executable files usually transmitted through email attachments or website links. After taking control, these computers act like a herd of zombies, redirecting their network traffic to one website, with the intention of overloading servers and taking a website offline</a:t>
            </a:r>
            <a:r>
              <a:rPr lang="en-US" dirty="0" smtClean="0"/>
              <a:t>.</a:t>
            </a:r>
            <a:endParaRPr lang="en-US" dirty="0"/>
          </a:p>
        </p:txBody>
      </p:sp>
    </p:spTree>
    <p:extLst>
      <p:ext uri="{BB962C8B-B14F-4D97-AF65-F5344CB8AC3E}">
        <p14:creationId xmlns:p14="http://schemas.microsoft.com/office/powerpoint/2010/main" val="881011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WikiLeaks</a:t>
            </a:r>
            <a:endParaRPr lang="en-US" dirty="0"/>
          </a:p>
        </p:txBody>
      </p:sp>
      <p:pic>
        <p:nvPicPr>
          <p:cNvPr id="2" name="Content Placeholder 1">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118742" y="1825625"/>
            <a:ext cx="1954516" cy="4511675"/>
          </a:xfrm>
          <a:ln>
            <a:solidFill>
              <a:srgbClr val="FF0000"/>
            </a:solidFill>
          </a:ln>
        </p:spPr>
      </p:pic>
    </p:spTree>
    <p:extLst>
      <p:ext uri="{BB962C8B-B14F-4D97-AF65-F5344CB8AC3E}">
        <p14:creationId xmlns:p14="http://schemas.microsoft.com/office/powerpoint/2010/main" val="15637903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Ex. Anonymous</a:t>
            </a:r>
            <a:endParaRPr lang="en-US" dirty="0"/>
          </a:p>
        </p:txBody>
      </p:sp>
      <p:sp>
        <p:nvSpPr>
          <p:cNvPr id="3" name="Content Placeholder 2"/>
          <p:cNvSpPr>
            <a:spLocks noGrp="1"/>
          </p:cNvSpPr>
          <p:nvPr>
            <p:ph idx="1"/>
          </p:nvPr>
        </p:nvSpPr>
        <p:spPr>
          <a:xfrm>
            <a:off x="838200" y="1825625"/>
            <a:ext cx="7318248" cy="4337431"/>
          </a:xfrm>
          <a:ln>
            <a:solidFill>
              <a:srgbClr val="FF0000"/>
            </a:solidFill>
          </a:ln>
        </p:spPr>
        <p:txBody>
          <a:bodyPr>
            <a:normAutofit fontScale="70000" lnSpcReduction="20000"/>
          </a:bodyPr>
          <a:lstStyle/>
          <a:p>
            <a:r>
              <a:rPr lang="en-US" dirty="0"/>
              <a:t>Anonymous is a decentralized international hacktivist group that is widely known for crashing Web servers, website defacement and leaking hacked private </a:t>
            </a:r>
            <a:r>
              <a:rPr lang="en-US" dirty="0" smtClean="0"/>
              <a:t>information of several </a:t>
            </a:r>
            <a:r>
              <a:rPr lang="en-US" dirty="0"/>
              <a:t>governments, government institutions &amp; government agencies, corporations, and the Church of Scientology</a:t>
            </a:r>
            <a:r>
              <a:rPr lang="en-US" dirty="0" smtClean="0"/>
              <a:t>.</a:t>
            </a:r>
          </a:p>
          <a:p>
            <a:r>
              <a:rPr lang="en-US" dirty="0"/>
              <a:t>While there are no specific goals, there is an overarching desire to combat censorship, promote freedom of speech, and counter government control that sparks people in the so-called collective into </a:t>
            </a:r>
            <a:r>
              <a:rPr lang="en-US" dirty="0" smtClean="0"/>
              <a:t>action.</a:t>
            </a:r>
          </a:p>
          <a:p>
            <a:r>
              <a:rPr lang="en-US" dirty="0"/>
              <a:t>Ex. In the wake of the fatal police shooting of unarmed African-American Michael Brown in Ferguson, Missouri, "Operation Ferguson"—a hacktivist organization that claimed to be associated with Anonymous—organized </a:t>
            </a:r>
            <a:r>
              <a:rPr lang="en-US" dirty="0" err="1"/>
              <a:t>cyberprotests</a:t>
            </a:r>
            <a:r>
              <a:rPr lang="en-US" dirty="0"/>
              <a:t> against police, setting up a website and a Twitter account to do so</a:t>
            </a:r>
            <a:r>
              <a:rPr lang="en-US" dirty="0" smtClean="0"/>
              <a:t>.  </a:t>
            </a:r>
            <a:r>
              <a:rPr lang="en-US" dirty="0"/>
              <a:t>The group promised that if any protesters were harassed or harmed, they would attack the city's servers and computers, taking them offline</a:t>
            </a:r>
          </a:p>
        </p:txBody>
      </p:sp>
      <p:pic>
        <p:nvPicPr>
          <p:cNvPr id="7170" name="Picture 2" descr="mage result for anonymou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8200" y="2414016"/>
            <a:ext cx="28956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37542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The Internet and Democracy </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r>
              <a:rPr lang="en-US" dirty="0" smtClean="0"/>
              <a:t>There are two competing perspectives of the role of the Internet in democracy:</a:t>
            </a:r>
          </a:p>
          <a:p>
            <a:pPr lvl="1"/>
            <a:r>
              <a:rPr lang="en-US" dirty="0" smtClean="0"/>
              <a:t>Strengths: </a:t>
            </a:r>
            <a:r>
              <a:rPr lang="en-CA" dirty="0" smtClean="0"/>
              <a:t>digital </a:t>
            </a:r>
            <a:r>
              <a:rPr lang="en-CA" dirty="0"/>
              <a:t>communication technologies provide accessible networks and tools that encourage the spread of information and discussion with less mediation, </a:t>
            </a:r>
            <a:r>
              <a:rPr lang="en-CA" dirty="0" smtClean="0"/>
              <a:t>making discussion more </a:t>
            </a:r>
            <a:r>
              <a:rPr lang="en-CA" dirty="0"/>
              <a:t>autonomous and authentic to actual concerns, and, in the process, reinvigorating the public sphere; additionally, the horizontality of these networks encourage community-mindedness, for they come to motivate people to action. </a:t>
            </a:r>
            <a:endParaRPr lang="en-US" dirty="0"/>
          </a:p>
          <a:p>
            <a:endParaRPr lang="en-US" dirty="0"/>
          </a:p>
          <a:p>
            <a:endParaRPr lang="en-US" dirty="0"/>
          </a:p>
        </p:txBody>
      </p:sp>
      <p:pic>
        <p:nvPicPr>
          <p:cNvPr id="2" name="Picture 1"/>
          <p:cNvPicPr>
            <a:picLocks noChangeAspect="1"/>
          </p:cNvPicPr>
          <p:nvPr/>
        </p:nvPicPr>
        <p:blipFill>
          <a:blip r:embed="rId3"/>
          <a:stretch>
            <a:fillRect/>
          </a:stretch>
        </p:blipFill>
        <p:spPr>
          <a:xfrm>
            <a:off x="7861904" y="2590800"/>
            <a:ext cx="4050695" cy="2175862"/>
          </a:xfrm>
          <a:prstGeom prst="rect">
            <a:avLst/>
          </a:prstGeom>
        </p:spPr>
      </p:pic>
    </p:spTree>
    <p:extLst>
      <p:ext uri="{BB962C8B-B14F-4D97-AF65-F5344CB8AC3E}">
        <p14:creationId xmlns:p14="http://schemas.microsoft.com/office/powerpoint/2010/main" val="17230201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The Internet and Democracy </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r>
              <a:rPr lang="en-US" dirty="0" smtClean="0"/>
              <a:t>There are two competing perspectives of the role of the Internet in democracy:</a:t>
            </a:r>
          </a:p>
          <a:p>
            <a:pPr lvl="1"/>
            <a:r>
              <a:rPr lang="en-CA" dirty="0" smtClean="0"/>
              <a:t>Limitations: fragmentation</a:t>
            </a:r>
            <a:r>
              <a:rPr lang="en-CA" dirty="0"/>
              <a:t>, the internet’s structure, </a:t>
            </a:r>
            <a:r>
              <a:rPr lang="en-CA" dirty="0" err="1"/>
              <a:t>slacktivism</a:t>
            </a:r>
            <a:r>
              <a:rPr lang="en-CA" dirty="0"/>
              <a:t>, and the digital divide. </a:t>
            </a:r>
            <a:endParaRPr lang="en-US" dirty="0"/>
          </a:p>
          <a:p>
            <a:endParaRPr lang="en-US" dirty="0"/>
          </a:p>
        </p:txBody>
      </p:sp>
      <p:pic>
        <p:nvPicPr>
          <p:cNvPr id="2" name="Picture 1"/>
          <p:cNvPicPr>
            <a:picLocks noChangeAspect="1"/>
          </p:cNvPicPr>
          <p:nvPr/>
        </p:nvPicPr>
        <p:blipFill>
          <a:blip r:embed="rId3"/>
          <a:stretch>
            <a:fillRect/>
          </a:stretch>
        </p:blipFill>
        <p:spPr>
          <a:xfrm>
            <a:off x="8114468" y="2583306"/>
            <a:ext cx="3798131" cy="3251200"/>
          </a:xfrm>
          <a:prstGeom prst="rect">
            <a:avLst/>
          </a:prstGeom>
        </p:spPr>
      </p:pic>
    </p:spTree>
    <p:extLst>
      <p:ext uri="{BB962C8B-B14F-4D97-AF65-F5344CB8AC3E}">
        <p14:creationId xmlns:p14="http://schemas.microsoft.com/office/powerpoint/2010/main" val="18804200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Strength: Accessibility </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92500" lnSpcReduction="10000"/>
          </a:bodyPr>
          <a:lstStyle/>
          <a:p>
            <a:r>
              <a:rPr lang="en-CA" dirty="0" smtClean="0"/>
              <a:t>Note: o</a:t>
            </a:r>
            <a:r>
              <a:rPr lang="en-CA" dirty="0" smtClean="0"/>
              <a:t>nline </a:t>
            </a:r>
            <a:r>
              <a:rPr lang="en-CA" dirty="0"/>
              <a:t>communication technologies do not create change in and of themselves – they do not produce public spheres or create bonded communities inspired to take political action, nor do they guarantee their creation and sustenance; </a:t>
            </a:r>
            <a:r>
              <a:rPr lang="en-CA" b="1" dirty="0"/>
              <a:t>rather, online platforms are tools that, when utilized appropriately by individuals, guide the development of these phenomenon. </a:t>
            </a:r>
            <a:endParaRPr lang="en-CA" b="1" dirty="0" smtClean="0"/>
          </a:p>
          <a:p>
            <a:r>
              <a:rPr lang="en-CA" dirty="0"/>
              <a:t>T</a:t>
            </a:r>
            <a:r>
              <a:rPr lang="en-CA" dirty="0" smtClean="0"/>
              <a:t>hose </a:t>
            </a:r>
            <a:r>
              <a:rPr lang="en-CA" dirty="0"/>
              <a:t>with access are capable of exercising agency in deciding to use these platforms in order to engage politically, being able to educate themselves on and debate political issues and to mobilize around social causes. </a:t>
            </a:r>
            <a:endParaRPr lang="en-US" dirty="0"/>
          </a:p>
        </p:txBody>
      </p:sp>
      <p:pic>
        <p:nvPicPr>
          <p:cNvPr id="11268" name="Picture 4" descr="mage result for internet accessi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1640" y="2776251"/>
            <a:ext cx="3805936" cy="2865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0743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Strength: Accessibility </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70000" lnSpcReduction="20000"/>
          </a:bodyPr>
          <a:lstStyle/>
          <a:p>
            <a:r>
              <a:rPr lang="en-CA" dirty="0" smtClean="0"/>
              <a:t>According to </a:t>
            </a:r>
            <a:r>
              <a:rPr lang="en-CA" dirty="0" err="1" smtClean="0"/>
              <a:t>Yochai</a:t>
            </a:r>
            <a:r>
              <a:rPr lang="en-CA" dirty="0" smtClean="0"/>
              <a:t> </a:t>
            </a:r>
            <a:r>
              <a:rPr lang="en-CA" dirty="0" err="1" smtClean="0"/>
              <a:t>Benkler</a:t>
            </a:r>
            <a:r>
              <a:rPr lang="en-CA" dirty="0" smtClean="0"/>
              <a:t> (2006), new structures </a:t>
            </a:r>
            <a:r>
              <a:rPr lang="en-CA" dirty="0"/>
              <a:t>of communication associated with digital technologies includes tools for autonomous interaction that can be used for civic engagement that is distinct from commercialized and governmental ties.</a:t>
            </a:r>
            <a:r>
              <a:rPr lang="en-US" dirty="0"/>
              <a:t> </a:t>
            </a:r>
            <a:endParaRPr lang="en-US" dirty="0" smtClean="0"/>
          </a:p>
          <a:p>
            <a:r>
              <a:rPr lang="en-CA" dirty="0"/>
              <a:t>T</a:t>
            </a:r>
            <a:r>
              <a:rPr lang="en-CA" dirty="0" smtClean="0"/>
              <a:t>he </a:t>
            </a:r>
            <a:r>
              <a:rPr lang="en-CA" dirty="0"/>
              <a:t>tools for information production and communication are in the possession of the masses (i.e. personal computers and network connection) (4); these computers provide access to networks that feature webpages that are designed for user interactivity, prompting for user-generated content, the dissemination of information, and arenas for </a:t>
            </a:r>
            <a:r>
              <a:rPr lang="en-CA" dirty="0" smtClean="0"/>
              <a:t>discussion. </a:t>
            </a:r>
            <a:r>
              <a:rPr lang="en-CA" dirty="0"/>
              <a:t>In light of this, nonmarket</a:t>
            </a:r>
            <a:r>
              <a:rPr lang="en-US" dirty="0"/>
              <a:t> collaborations motivate individuals to work together, resulting in a flourishing nonmarket sector of information, knowledge, and cultural production (Ibid) </a:t>
            </a:r>
            <a:endParaRPr lang="en-US" dirty="0" smtClean="0"/>
          </a:p>
          <a:p>
            <a:r>
              <a:rPr lang="en-US" dirty="0" smtClean="0"/>
              <a:t>“Diversity </a:t>
            </a:r>
            <a:r>
              <a:rPr lang="en-US" dirty="0"/>
              <a:t>of ways of organizing information production and use opens a range of possibilities for pursuing the core political values of liberal societies – individual freedom, a more genuinely participatory political system, critical culture, and social justice.” (7-8). </a:t>
            </a:r>
          </a:p>
          <a:p>
            <a:endParaRPr lang="en-US" dirty="0"/>
          </a:p>
        </p:txBody>
      </p:sp>
      <p:pic>
        <p:nvPicPr>
          <p:cNvPr id="12290" name="Picture 2" descr="mage result for internet accessi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0157" y="2743200"/>
            <a:ext cx="4216059" cy="2371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011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Strength: Accessibility</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77500" lnSpcReduction="20000"/>
          </a:bodyPr>
          <a:lstStyle/>
          <a:p>
            <a:r>
              <a:rPr lang="en-US" dirty="0"/>
              <a:t>T</a:t>
            </a:r>
            <a:r>
              <a:rPr lang="en-US" dirty="0" smtClean="0"/>
              <a:t>he </a:t>
            </a:r>
            <a:r>
              <a:rPr lang="en-US" dirty="0"/>
              <a:t>networked information economy </a:t>
            </a:r>
            <a:r>
              <a:rPr lang="en-US" dirty="0" smtClean="0"/>
              <a:t>creates a </a:t>
            </a:r>
            <a:r>
              <a:rPr lang="en-US" dirty="0"/>
              <a:t>shift to a more </a:t>
            </a:r>
            <a:r>
              <a:rPr lang="en-US" u="sng" dirty="0"/>
              <a:t>participatory environment </a:t>
            </a:r>
            <a:r>
              <a:rPr lang="en-US" dirty="0"/>
              <a:t>that enables individuals to be more involved in the creation and </a:t>
            </a:r>
            <a:r>
              <a:rPr lang="en-US" dirty="0" smtClean="0"/>
              <a:t>dissemination </a:t>
            </a:r>
            <a:r>
              <a:rPr lang="en-US" dirty="0"/>
              <a:t>of information </a:t>
            </a:r>
            <a:endParaRPr lang="en-US" dirty="0" smtClean="0"/>
          </a:p>
          <a:p>
            <a:r>
              <a:rPr lang="en-US" dirty="0" smtClean="0"/>
              <a:t>“The </a:t>
            </a:r>
            <a:r>
              <a:rPr lang="en-US" dirty="0"/>
              <a:t>current diversification of communication channels is politically important because it expands the range of voices that can be heard: though some voices command greater prominence than others, no one voice speaks with unquestioned authority. The new media operate with different principles than the broadcast media that dominated American politics for so long: participation, reciprocity, and peer-to-peer rather than one-to-many communication. Given such principles, we should anticipate that digital democracy will be decentralized, unevenly dispersed, profoundly contradictory, and slow to </a:t>
            </a:r>
            <a:r>
              <a:rPr lang="en-US" dirty="0" smtClean="0"/>
              <a:t>emerge” (Jenkins et al, 208-209) </a:t>
            </a:r>
            <a:endParaRPr lang="en-US" dirty="0"/>
          </a:p>
        </p:txBody>
      </p:sp>
      <p:pic>
        <p:nvPicPr>
          <p:cNvPr id="13314"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6046" y="2944368"/>
            <a:ext cx="3870575" cy="2011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540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Strength: Encourages Community-Mindedness</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r>
              <a:rPr lang="en-US" dirty="0" smtClean="0"/>
              <a:t>To Manuel Castells (2012), </a:t>
            </a:r>
            <a:r>
              <a:rPr lang="en-US" dirty="0"/>
              <a:t>as part of ongoing social dynamics, individuals can </a:t>
            </a:r>
            <a:r>
              <a:rPr lang="en-US" dirty="0" smtClean="0"/>
              <a:t>use communication </a:t>
            </a:r>
            <a:r>
              <a:rPr lang="en-US" dirty="0"/>
              <a:t>tools to </a:t>
            </a:r>
            <a:r>
              <a:rPr lang="en-US" dirty="0" smtClean="0"/>
              <a:t>spread ideas about resistance </a:t>
            </a:r>
            <a:r>
              <a:rPr lang="en-US" dirty="0"/>
              <a:t>that take root in the minds of individuals, reframing their intentions, values and behaviors; </a:t>
            </a:r>
            <a:r>
              <a:rPr lang="en-US" dirty="0" smtClean="0"/>
              <a:t>nowadays, </a:t>
            </a:r>
            <a:r>
              <a:rPr lang="en-US" dirty="0"/>
              <a:t>this happens by way of current technologies that </a:t>
            </a:r>
            <a:r>
              <a:rPr lang="en-US" dirty="0" smtClean="0"/>
              <a:t>encourage mass </a:t>
            </a:r>
            <a:r>
              <a:rPr lang="en-US" dirty="0"/>
              <a:t>self-communication (communication shaped by the self), that are characterized by multimodal, interactive, self-created, self-combined content (257). </a:t>
            </a:r>
          </a:p>
        </p:txBody>
      </p:sp>
      <p:pic>
        <p:nvPicPr>
          <p:cNvPr id="14338" name="Picture 2" descr="mage result for internet commun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9664" y="2820165"/>
            <a:ext cx="3719624" cy="2777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943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Strength: </a:t>
            </a:r>
            <a:r>
              <a:rPr lang="en-US" b="1" dirty="0"/>
              <a:t>Encourages Community-Mindedness</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r>
              <a:rPr lang="en-US" dirty="0"/>
              <a:t>Through large-scale, horizontal means of communication that exist autonomously, </a:t>
            </a:r>
            <a:r>
              <a:rPr lang="en-US" dirty="0" smtClean="0"/>
              <a:t>individuals - </a:t>
            </a:r>
            <a:r>
              <a:rPr lang="en-US" dirty="0"/>
              <a:t>reacting to societal conditions with </a:t>
            </a:r>
            <a:r>
              <a:rPr lang="en-US" dirty="0" smtClean="0"/>
              <a:t>fear - find </a:t>
            </a:r>
            <a:r>
              <a:rPr lang="en-US" dirty="0"/>
              <a:t>comfort in finding </a:t>
            </a:r>
            <a:r>
              <a:rPr lang="en-US" dirty="0" smtClean="0"/>
              <a:t>groups </a:t>
            </a:r>
            <a:r>
              <a:rPr lang="en-US" dirty="0"/>
              <a:t>of </a:t>
            </a:r>
            <a:r>
              <a:rPr lang="en-US" dirty="0" smtClean="0"/>
              <a:t>people online </a:t>
            </a:r>
            <a:r>
              <a:rPr lang="en-US" dirty="0"/>
              <a:t>who feel </a:t>
            </a:r>
            <a:r>
              <a:rPr lang="en-US" dirty="0" smtClean="0"/>
              <a:t>like they do; being </a:t>
            </a:r>
            <a:r>
              <a:rPr lang="en-US" dirty="0"/>
              <a:t>witness to and engaging in discussion triggers feelings of hope as individuals define their concerns and map out actions to demonstrate resistance </a:t>
            </a:r>
            <a:r>
              <a:rPr lang="en-US" dirty="0" smtClean="0"/>
              <a:t>(Castells, 247</a:t>
            </a:r>
            <a:r>
              <a:rPr lang="en-US" dirty="0"/>
              <a:t>). This sense of togetherness can be transferred into the offline, encouraging the physical occupation of space </a:t>
            </a:r>
            <a:r>
              <a:rPr lang="en-US" dirty="0" smtClean="0"/>
              <a:t>(Castells, 250</a:t>
            </a:r>
            <a:r>
              <a:rPr lang="en-US" dirty="0"/>
              <a:t>).</a:t>
            </a:r>
          </a:p>
        </p:txBody>
      </p:sp>
      <p:pic>
        <p:nvPicPr>
          <p:cNvPr id="15362" name="Picture 2" descr="mage result for internet commun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3088" y="3146678"/>
            <a:ext cx="4248912" cy="2124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526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Strength: </a:t>
            </a:r>
            <a:r>
              <a:rPr lang="en-US" b="1" dirty="0"/>
              <a:t>Encourages Community-Mindedness</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77500" lnSpcReduction="20000"/>
          </a:bodyPr>
          <a:lstStyle/>
          <a:p>
            <a:r>
              <a:rPr lang="en-US" dirty="0" smtClean="0"/>
              <a:t>Similarly, for Paolo </a:t>
            </a:r>
            <a:r>
              <a:rPr lang="en-US" dirty="0" err="1" smtClean="0"/>
              <a:t>Gerbaudo</a:t>
            </a:r>
            <a:r>
              <a:rPr lang="en-US" dirty="0" smtClean="0"/>
              <a:t> (2012), </a:t>
            </a:r>
            <a:r>
              <a:rPr lang="en-US" dirty="0"/>
              <a:t>the choreography of individuals through digital channels is crucial towards inciting motivation to participate. Digital tools are utilized by social media administrators to instigate acts of ‘choreographing’: that is, “…the mediated ‘scene-setting’ and ‘scripting’ of people’s physical assembling into public space” (40</a:t>
            </a:r>
            <a:r>
              <a:rPr lang="en-US" dirty="0" smtClean="0"/>
              <a:t>).</a:t>
            </a:r>
          </a:p>
          <a:p>
            <a:r>
              <a:rPr lang="en-US" dirty="0" smtClean="0"/>
              <a:t> </a:t>
            </a:r>
            <a:r>
              <a:rPr lang="en-US" dirty="0"/>
              <a:t>Influential social media administrators may become soft leaders or choreographers, involved in setting the scene and constructing an emotional space within which collective action can unfold (</a:t>
            </a:r>
            <a:r>
              <a:rPr lang="en-US" dirty="0" err="1"/>
              <a:t>Gerbaudo</a:t>
            </a:r>
            <a:r>
              <a:rPr lang="en-US" dirty="0"/>
              <a:t>, 2012, 5). To speak to this more, the choreography of assembly is made visible by means of social media, directing individuals towards specific events, offering guidance for how to participate, and constructing an emotional narration that motivates engagement both on and offline (12, 162). </a:t>
            </a:r>
          </a:p>
          <a:p>
            <a:endParaRPr lang="en-US" dirty="0"/>
          </a:p>
        </p:txBody>
      </p:sp>
      <p:pic>
        <p:nvPicPr>
          <p:cNvPr id="16386"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4196" y="2761488"/>
            <a:ext cx="4077804" cy="2334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74125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Limitation: Fragmentation</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70000" lnSpcReduction="20000"/>
          </a:bodyPr>
          <a:lstStyle/>
          <a:p>
            <a:r>
              <a:rPr lang="en-CA" dirty="0"/>
              <a:t>Cass </a:t>
            </a:r>
            <a:r>
              <a:rPr lang="en-CA" dirty="0" err="1"/>
              <a:t>Sunstein</a:t>
            </a:r>
            <a:r>
              <a:rPr lang="en-CA" dirty="0"/>
              <a:t> explores </a:t>
            </a:r>
            <a:r>
              <a:rPr lang="en-CA" dirty="0" smtClean="0"/>
              <a:t>fragmentation in </a:t>
            </a:r>
            <a:r>
              <a:rPr lang="en-CA" i="1" dirty="0"/>
              <a:t>Republic 2.0</a:t>
            </a:r>
            <a:r>
              <a:rPr lang="en-US" dirty="0"/>
              <a:t> </a:t>
            </a:r>
            <a:endParaRPr lang="en-US" dirty="0" smtClean="0"/>
          </a:p>
          <a:p>
            <a:r>
              <a:rPr lang="en-CA" dirty="0" smtClean="0"/>
              <a:t>Given </a:t>
            </a:r>
            <a:r>
              <a:rPr lang="en-CA" dirty="0"/>
              <a:t>that the internet encourages the presence of an abundance of means to publish content, individuals may come to fixate on their groups’ interests (77).</a:t>
            </a:r>
            <a:r>
              <a:rPr lang="en-US" dirty="0"/>
              <a:t> </a:t>
            </a:r>
            <a:endParaRPr lang="en-US" dirty="0" smtClean="0"/>
          </a:p>
          <a:p>
            <a:r>
              <a:rPr lang="en-CA" dirty="0"/>
              <a:t>Public culture becomes threatened should these activities become ubiquitous, as groups would establish little contact with each other, thereby diminishing their capacity to understand each other and build </a:t>
            </a:r>
            <a:r>
              <a:rPr lang="en-CA" dirty="0" smtClean="0"/>
              <a:t>alliances.</a:t>
            </a:r>
            <a:endParaRPr lang="en-US" dirty="0" smtClean="0"/>
          </a:p>
          <a:p>
            <a:r>
              <a:rPr lang="en-CA" dirty="0" smtClean="0"/>
              <a:t>Matters </a:t>
            </a:r>
            <a:r>
              <a:rPr lang="en-CA" dirty="0"/>
              <a:t>become more complicated when we consider that these ‘information cocoons’ encourage the screening of content that deviates from popular group-thought (217). </a:t>
            </a:r>
            <a:endParaRPr lang="en-CA" dirty="0" smtClean="0"/>
          </a:p>
          <a:p>
            <a:r>
              <a:rPr lang="en-CA" dirty="0"/>
              <a:t>W</a:t>
            </a:r>
            <a:r>
              <a:rPr lang="en-CA" dirty="0" smtClean="0"/>
              <a:t>ithout </a:t>
            </a:r>
            <a:r>
              <a:rPr lang="en-CA" dirty="0"/>
              <a:t>lack of confrontation with the information or arguments that may challenge existing worldviews, citizenship and democracy are debilitated; a well-functioning democracy is dependent on people being exposed to information they would not necessarily choose consume, and to have a change of common experiences that diversifies their own opinion (5, 12-13).</a:t>
            </a:r>
            <a:r>
              <a:rPr lang="en-US" dirty="0"/>
              <a:t> </a:t>
            </a:r>
          </a:p>
        </p:txBody>
      </p:sp>
      <p:pic>
        <p:nvPicPr>
          <p:cNvPr id="17412" name="Picture 4" descr="mage result for filter bubb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7304" y="2856356"/>
            <a:ext cx="2895600" cy="270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67025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Limitation: Role of Elites</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70000" lnSpcReduction="20000"/>
          </a:bodyPr>
          <a:lstStyle/>
          <a:p>
            <a:r>
              <a:rPr lang="en-CA" dirty="0" smtClean="0"/>
              <a:t>Matthew </a:t>
            </a:r>
            <a:r>
              <a:rPr lang="en-CA" dirty="0" err="1" smtClean="0"/>
              <a:t>Hidman</a:t>
            </a:r>
            <a:r>
              <a:rPr lang="en-CA" dirty="0" smtClean="0"/>
              <a:t> (</a:t>
            </a:r>
            <a:r>
              <a:rPr lang="en-CA" i="1" dirty="0" smtClean="0"/>
              <a:t>The Myth of Digital Democracy)</a:t>
            </a:r>
            <a:endParaRPr lang="en-US" dirty="0" smtClean="0"/>
          </a:p>
          <a:p>
            <a:r>
              <a:rPr lang="en-CA" dirty="0"/>
              <a:t>S</a:t>
            </a:r>
            <a:r>
              <a:rPr lang="en-CA" dirty="0" smtClean="0"/>
              <a:t>hows </a:t>
            </a:r>
            <a:r>
              <a:rPr lang="en-CA" dirty="0"/>
              <a:t>that while the Internet has increased some forms of political participation and transformed how interest groups and candidates operate, elites still strongly shape how political material on the Web is presented and accessed</a:t>
            </a:r>
            <a:r>
              <a:rPr lang="en-US" dirty="0"/>
              <a:t> </a:t>
            </a:r>
            <a:endParaRPr lang="en-US" dirty="0" smtClean="0"/>
          </a:p>
          <a:p>
            <a:r>
              <a:rPr lang="en-US" dirty="0"/>
              <a:t>The three major exclusionary mechanisms include: the internet link structure that takes people to a narrow group of popular, mainly commercial, websites (as a consequence of the link structure following a power law distribution that encourages individuals to assess sites which have accumulated the most links); the concentrated economic power of a few leading, privatized companies (Google, Yahoo!, Microsoft) that handle the majority of search requests amidst low regulation; and the social hierarchies that have emerged in the online era that privilege the voices of  mostly white, educated, men (131-133). </a:t>
            </a:r>
            <a:endParaRPr lang="en-US" dirty="0" smtClean="0"/>
          </a:p>
          <a:p>
            <a:r>
              <a:rPr lang="en-US" dirty="0"/>
              <a:t>W</a:t>
            </a:r>
            <a:r>
              <a:rPr lang="en-US" dirty="0" smtClean="0"/>
              <a:t>hile </a:t>
            </a:r>
            <a:r>
              <a:rPr lang="en-US" dirty="0"/>
              <a:t>citizens have a platform to voice their concerns online, their political speech is often lost in the Internet, because its’ structure is not egalitarian (17). </a:t>
            </a:r>
          </a:p>
        </p:txBody>
      </p:sp>
      <p:sp>
        <p:nvSpPr>
          <p:cNvPr id="2" name="AutoShape 2" descr="mage result for role of elites internet"/>
          <p:cNvSpPr>
            <a:spLocks noChangeAspect="1" noChangeArrowheads="1"/>
          </p:cNvSpPr>
          <p:nvPr/>
        </p:nvSpPr>
        <p:spPr bwMode="auto">
          <a:xfrm>
            <a:off x="0" y="0"/>
            <a:ext cx="285750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8436" name="Picture 4"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1936" y="2527743"/>
            <a:ext cx="2314575"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3283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Limitation: </a:t>
            </a:r>
            <a:r>
              <a:rPr lang="en-US" b="1" dirty="0" err="1" smtClean="0"/>
              <a:t>Slacktivism</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70000" lnSpcReduction="20000"/>
          </a:bodyPr>
          <a:lstStyle/>
          <a:p>
            <a:r>
              <a:rPr lang="en-US" dirty="0" err="1"/>
              <a:t>Evgeny</a:t>
            </a:r>
            <a:r>
              <a:rPr lang="en-US" dirty="0"/>
              <a:t> </a:t>
            </a:r>
            <a:r>
              <a:rPr lang="en-US" dirty="0" err="1"/>
              <a:t>Morozov</a:t>
            </a:r>
            <a:r>
              <a:rPr lang="en-US" dirty="0"/>
              <a:t> instigated a discussion concerning the phenomenon of </a:t>
            </a:r>
            <a:r>
              <a:rPr lang="en-US" dirty="0" err="1"/>
              <a:t>slacktivism</a:t>
            </a:r>
            <a:r>
              <a:rPr lang="en-US" dirty="0"/>
              <a:t> when he commented on the phenomenon of simply sharing a message online to raise awareness. </a:t>
            </a:r>
            <a:endParaRPr lang="en-US" dirty="0" smtClean="0"/>
          </a:p>
          <a:p>
            <a:r>
              <a:rPr lang="en-US" dirty="0"/>
              <a:t>He defines </a:t>
            </a:r>
            <a:r>
              <a:rPr lang="en-US" dirty="0" err="1"/>
              <a:t>slacktivist</a:t>
            </a:r>
            <a:r>
              <a:rPr lang="en-US" dirty="0"/>
              <a:t> phenomenon as the “unrealistic assumption that, given enough awareness, all problems are solvable; or, in the language of computer geeks, given enough eyeballs are bugs are shallow” (</a:t>
            </a:r>
            <a:r>
              <a:rPr lang="en-US" dirty="0" err="1"/>
              <a:t>Morozov</a:t>
            </a:r>
            <a:r>
              <a:rPr lang="en-US" dirty="0"/>
              <a:t>, 2009). </a:t>
            </a:r>
            <a:endParaRPr lang="en-US" dirty="0" smtClean="0"/>
          </a:p>
          <a:p>
            <a:r>
              <a:rPr lang="en-US" dirty="0"/>
              <a:t>For </a:t>
            </a:r>
            <a:r>
              <a:rPr lang="en-US" dirty="0" err="1"/>
              <a:t>Morozov</a:t>
            </a:r>
            <a:r>
              <a:rPr lang="en-US" dirty="0"/>
              <a:t>, this is what drives online campaigns to gather signatures, recruit members to Facebook pages, and to the disseminate links online. While acknowledging that this could be effective for more local issues, larger-scale issues do not benefit from awareness-raising; as he stresses: “at some point one simply needs to learn how to convert awareness into action – and this is where tools like Twitter and Facebook prove much less useful” (Ibid). Critical to the ineffectiveness of online campaigns, according to </a:t>
            </a:r>
            <a:r>
              <a:rPr lang="en-US" dirty="0" err="1"/>
              <a:t>Morozov</a:t>
            </a:r>
            <a:r>
              <a:rPr lang="en-US" dirty="0"/>
              <a:t>, is that they lack clear goals or agendas beyond awareness raising. </a:t>
            </a:r>
          </a:p>
          <a:p>
            <a:endParaRPr lang="en-US" dirty="0"/>
          </a:p>
        </p:txBody>
      </p:sp>
      <p:pic>
        <p:nvPicPr>
          <p:cNvPr id="18434" name="Picture 2" descr="elated im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6720" y="2470593"/>
            <a:ext cx="3467100" cy="3476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3300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nicefad.jp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0300" y="-1"/>
            <a:ext cx="4711699" cy="6663689"/>
          </a:xfrm>
          <a:prstGeom prst="rect">
            <a:avLst/>
          </a:prstGeom>
        </p:spPr>
      </p:pic>
    </p:spTree>
    <p:extLst>
      <p:ext uri="{BB962C8B-B14F-4D97-AF65-F5344CB8AC3E}">
        <p14:creationId xmlns:p14="http://schemas.microsoft.com/office/powerpoint/2010/main" val="6493960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Limitation: </a:t>
            </a:r>
            <a:r>
              <a:rPr lang="en-US" b="1" dirty="0" err="1" smtClean="0"/>
              <a:t>Slacktivism</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92500"/>
          </a:bodyPr>
          <a:lstStyle/>
          <a:p>
            <a:r>
              <a:rPr lang="en-US" dirty="0"/>
              <a:t>The Mission of </a:t>
            </a:r>
            <a:r>
              <a:rPr lang="en-US" dirty="0" err="1"/>
              <a:t>rabble.ca</a:t>
            </a:r>
            <a:r>
              <a:rPr lang="en-US" dirty="0"/>
              <a:t> is to </a:t>
            </a:r>
            <a:r>
              <a:rPr lang="en-US" dirty="0" smtClean="0"/>
              <a:t>“</a:t>
            </a:r>
            <a:r>
              <a:rPr lang="en-US" i="1" dirty="0" smtClean="0"/>
              <a:t>…</a:t>
            </a:r>
            <a:r>
              <a:rPr lang="en-US" dirty="0" smtClean="0"/>
              <a:t>draw </a:t>
            </a:r>
            <a:r>
              <a:rPr lang="en-US" dirty="0"/>
              <a:t>on the real energy and power of the Internet -- passionate, engaged human beings. Blurring the line between readers and contributors, it will provide a needed space for issues to be discussed, a place to explore political passions and an opportunity to expand ideas."</a:t>
            </a:r>
          </a:p>
          <a:p>
            <a:r>
              <a:rPr lang="en-US" dirty="0" smtClean="0"/>
              <a:t>Visit the following website: </a:t>
            </a:r>
          </a:p>
          <a:p>
            <a:pPr marL="0" indent="0">
              <a:buNone/>
            </a:pPr>
            <a:r>
              <a:rPr lang="en-US" dirty="0">
                <a:hlinkClick r:id="rId3"/>
              </a:rPr>
              <a:t>http://</a:t>
            </a:r>
            <a:r>
              <a:rPr lang="en-US" dirty="0" smtClean="0">
                <a:hlinkClick r:id="rId3"/>
              </a:rPr>
              <a:t>rabble.ca/toolkit/3-minute-action</a:t>
            </a:r>
            <a:r>
              <a:rPr lang="en-US" dirty="0" smtClean="0"/>
              <a:t> and browse some of the links. </a:t>
            </a:r>
          </a:p>
          <a:p>
            <a:pPr>
              <a:buFont typeface="Arial" charset="0"/>
              <a:buChar char="•"/>
            </a:pPr>
            <a:r>
              <a:rPr lang="en-US" dirty="0"/>
              <a:t>What do you think about the 3 minute action causes ?</a:t>
            </a:r>
          </a:p>
          <a:p>
            <a:pPr marL="0" indent="0">
              <a:buNone/>
            </a:pPr>
            <a:endParaRPr lang="en-US" dirty="0" smtClean="0"/>
          </a:p>
          <a:p>
            <a:endParaRPr lang="en-US" dirty="0"/>
          </a:p>
          <a:p>
            <a:endParaRPr lang="en-US" dirty="0"/>
          </a:p>
        </p:txBody>
      </p:sp>
      <p:pic>
        <p:nvPicPr>
          <p:cNvPr id="3" name="Picture 2"/>
          <p:cNvPicPr>
            <a:picLocks noChangeAspect="1"/>
          </p:cNvPicPr>
          <p:nvPr/>
        </p:nvPicPr>
        <p:blipFill>
          <a:blip r:embed="rId4"/>
          <a:stretch>
            <a:fillRect/>
          </a:stretch>
        </p:blipFill>
        <p:spPr>
          <a:xfrm>
            <a:off x="7924838" y="2395728"/>
            <a:ext cx="4087838" cy="3069082"/>
          </a:xfrm>
          <a:prstGeom prst="rect">
            <a:avLst/>
          </a:prstGeom>
        </p:spPr>
      </p:pic>
    </p:spTree>
    <p:extLst>
      <p:ext uri="{BB962C8B-B14F-4D97-AF65-F5344CB8AC3E}">
        <p14:creationId xmlns:p14="http://schemas.microsoft.com/office/powerpoint/2010/main" val="12121983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Limitation: </a:t>
            </a:r>
            <a:r>
              <a:rPr lang="en-US" b="1" dirty="0" err="1" smtClean="0"/>
              <a:t>Slacktivism</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r>
              <a:rPr lang="en-US" dirty="0"/>
              <a:t>The </a:t>
            </a:r>
            <a:r>
              <a:rPr lang="en-US" dirty="0" smtClean="0"/>
              <a:t>author of </a:t>
            </a:r>
            <a:r>
              <a:rPr lang="en-US" dirty="0" smtClean="0"/>
              <a:t>“Political </a:t>
            </a:r>
            <a:r>
              <a:rPr lang="en-US" dirty="0"/>
              <a:t>Activism on the Internet: Slacktivism or political participation by other means</a:t>
            </a:r>
            <a:r>
              <a:rPr lang="en-US" dirty="0" smtClean="0"/>
              <a:t>?”, Henrik </a:t>
            </a:r>
            <a:r>
              <a:rPr lang="en-US" dirty="0" err="1"/>
              <a:t>Serup</a:t>
            </a:r>
            <a:r>
              <a:rPr lang="en-US" dirty="0"/>
              <a:t> </a:t>
            </a:r>
            <a:r>
              <a:rPr lang="en-US" dirty="0" smtClean="0"/>
              <a:t>Christensen, concludes </a:t>
            </a:r>
            <a:r>
              <a:rPr lang="en-US" dirty="0"/>
              <a:t>that </a:t>
            </a:r>
            <a:r>
              <a:rPr lang="en-US" dirty="0" smtClean="0"/>
              <a:t>“</a:t>
            </a:r>
            <a:r>
              <a:rPr lang="en-US" dirty="0"/>
              <a:t>Although most Internet users or </a:t>
            </a:r>
            <a:r>
              <a:rPr lang="en-US" i="1" dirty="0" err="1"/>
              <a:t>slacktivists</a:t>
            </a:r>
            <a:r>
              <a:rPr lang="en-US" dirty="0"/>
              <a:t> never develop deeper forms of involvement, there is no evidence that Internet activities are damaging civic engagement by replacing more effective forms of participation</a:t>
            </a:r>
            <a:r>
              <a:rPr lang="en-US" dirty="0" smtClean="0"/>
              <a:t>.” Do </a:t>
            </a:r>
            <a:r>
              <a:rPr lang="en-US" dirty="0"/>
              <a:t>you agree?</a:t>
            </a:r>
          </a:p>
        </p:txBody>
      </p:sp>
      <p:pic>
        <p:nvPicPr>
          <p:cNvPr id="3" name="Picture 2"/>
          <p:cNvPicPr>
            <a:picLocks noChangeAspect="1"/>
          </p:cNvPicPr>
          <p:nvPr/>
        </p:nvPicPr>
        <p:blipFill>
          <a:blip r:embed="rId3"/>
          <a:stretch>
            <a:fillRect/>
          </a:stretch>
        </p:blipFill>
        <p:spPr>
          <a:xfrm>
            <a:off x="7924838" y="2395728"/>
            <a:ext cx="4087838" cy="3069082"/>
          </a:xfrm>
          <a:prstGeom prst="rect">
            <a:avLst/>
          </a:prstGeom>
        </p:spPr>
      </p:pic>
    </p:spTree>
    <p:extLst>
      <p:ext uri="{BB962C8B-B14F-4D97-AF65-F5344CB8AC3E}">
        <p14:creationId xmlns:p14="http://schemas.microsoft.com/office/powerpoint/2010/main" val="20261344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Limitation: Digital Divide </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62500" lnSpcReduction="20000"/>
          </a:bodyPr>
          <a:lstStyle/>
          <a:p>
            <a:r>
              <a:rPr lang="en-US" dirty="0"/>
              <a:t>Pippa Norris </a:t>
            </a:r>
            <a:r>
              <a:rPr lang="en-US" dirty="0" smtClean="0"/>
              <a:t>provides </a:t>
            </a:r>
            <a:r>
              <a:rPr lang="en-US" dirty="0"/>
              <a:t>that the term ‘digital divide’ is, “shorthand for any and every disparity within the online community” </a:t>
            </a:r>
            <a:r>
              <a:rPr lang="en-US" dirty="0" smtClean="0"/>
              <a:t>(4).</a:t>
            </a:r>
          </a:p>
          <a:p>
            <a:r>
              <a:rPr lang="en-US" dirty="0"/>
              <a:t>Norris conceptualizes three ways in which the digital divide may manifest: the ‘global divide’, the ‘social divide’, and the ‘democratic divide’.  </a:t>
            </a:r>
            <a:endParaRPr lang="en-US" dirty="0" smtClean="0"/>
          </a:p>
          <a:p>
            <a:r>
              <a:rPr lang="en-US" dirty="0" smtClean="0"/>
              <a:t>The </a:t>
            </a:r>
            <a:r>
              <a:rPr lang="en-US" dirty="0"/>
              <a:t>‘global divide’ refers to the fact that uneven economic development around the world means that many regions are unable to connect to the Internet; Norris suggests that leaving the world partially wired is of grave concern, as it maintains the economic growth and </a:t>
            </a:r>
            <a:r>
              <a:rPr lang="en-US" dirty="0" smtClean="0"/>
              <a:t>productivity </a:t>
            </a:r>
            <a:r>
              <a:rPr lang="en-US" dirty="0"/>
              <a:t>of wealthier regions and limiting the growth of poorer ones (234). </a:t>
            </a:r>
            <a:endParaRPr lang="en-US" dirty="0" smtClean="0"/>
          </a:p>
          <a:p>
            <a:r>
              <a:rPr lang="en-US" dirty="0" smtClean="0"/>
              <a:t>The </a:t>
            </a:r>
            <a:r>
              <a:rPr lang="en-US" dirty="0"/>
              <a:t>‘social divide’ concerns the fact that socio-economic stratification prohibits complete accessibility to the online (Ibid</a:t>
            </a:r>
            <a:r>
              <a:rPr lang="en-US" dirty="0" smtClean="0"/>
              <a:t>).</a:t>
            </a:r>
          </a:p>
          <a:p>
            <a:r>
              <a:rPr lang="en-US" dirty="0" smtClean="0"/>
              <a:t>Finally</a:t>
            </a:r>
            <a:r>
              <a:rPr lang="en-US" dirty="0"/>
              <a:t>, there is the ‘democratic divide’, which concerns more of a theoretical debate between ‘cyber-optimists’ and ‘cyber-pessimists’ concerning the potential for the internet to facilitate democratic engagement (236). What is valuable in this notion is that it raises attention to the fact that participation in online activities is not accessible to all, therefore, it is not possible for all to engage.</a:t>
            </a:r>
          </a:p>
          <a:p>
            <a:pPr marL="0" indent="0">
              <a:buNone/>
            </a:pPr>
            <a:endParaRPr lang="en-US" dirty="0"/>
          </a:p>
        </p:txBody>
      </p:sp>
      <p:pic>
        <p:nvPicPr>
          <p:cNvPr id="19462" name="Picture 6" descr="mage result for digital div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9637" y="2779776"/>
            <a:ext cx="4118523" cy="2316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13326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nicefad.jp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2" descr="mage result for kony 2012"/>
          <p:cNvSpPr>
            <a:spLocks noChangeAspect="1" noChangeArrowheads="1"/>
          </p:cNvSpPr>
          <p:nvPr/>
        </p:nvSpPr>
        <p:spPr bwMode="auto">
          <a:xfrm>
            <a:off x="0" y="0"/>
            <a:ext cx="3819525" cy="34766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484" name="Picture 4" descr="mage result for kony 201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1018" y="1097280"/>
            <a:ext cx="7200796" cy="4337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3285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Lessons from </a:t>
            </a:r>
            <a:r>
              <a:rPr lang="en-US" b="1" dirty="0" err="1" smtClean="0"/>
              <a:t>Kony</a:t>
            </a:r>
            <a:r>
              <a:rPr lang="en-US" b="1" dirty="0" smtClean="0"/>
              <a:t> 2012</a:t>
            </a:r>
            <a:endParaRPr lang="en-US" b="1" dirty="0">
              <a:effectLst/>
            </a:endParaRPr>
          </a:p>
        </p:txBody>
      </p:sp>
      <p:sp>
        <p:nvSpPr>
          <p:cNvPr id="8" name="Content Placeholder 7"/>
          <p:cNvSpPr>
            <a:spLocks noGrp="1"/>
          </p:cNvSpPr>
          <p:nvPr>
            <p:ph idx="1"/>
          </p:nvPr>
        </p:nvSpPr>
        <p:spPr>
          <a:xfrm>
            <a:off x="838199" y="1825625"/>
            <a:ext cx="10515601" cy="4702175"/>
          </a:xfrm>
          <a:ln>
            <a:solidFill>
              <a:srgbClr val="FF0000"/>
            </a:solidFill>
          </a:ln>
        </p:spPr>
        <p:txBody>
          <a:bodyPr>
            <a:normAutofit fontScale="92500" lnSpcReduction="20000"/>
          </a:bodyPr>
          <a:lstStyle/>
          <a:p>
            <a:pPr marL="0" indent="0">
              <a:buNone/>
            </a:pPr>
            <a:r>
              <a:rPr lang="en-US" dirty="0"/>
              <a:t>“It taught a generation of would-be activists some hard lessons—chiefly, that activism that begins and ends with social media posts (posting an ice bucket video, changing a profile photo to the Human Rights Campaign logo) performs more good for the doer than the </a:t>
            </a:r>
            <a:r>
              <a:rPr lang="en-US" dirty="0" smtClean="0"/>
              <a:t>cause. It </a:t>
            </a:r>
            <a:r>
              <a:rPr lang="en-US" dirty="0"/>
              <a:t>tells your social network that you did this thing; you believe this thing; you are a charitable, good-hearted, </a:t>
            </a:r>
            <a:r>
              <a:rPr lang="en-US" i="1" dirty="0"/>
              <a:t>aware </a:t>
            </a:r>
            <a:r>
              <a:rPr lang="en-US" dirty="0"/>
              <a:t>human being, just like all of your friends who’ve posted the same exact thing. It’s activism so quick and easy that you don’t need to know much about the cause to join in, just a modicum of trust in the friend who posted it first. But when the target of a social media–driven campaign turns out to be far more complex than a </a:t>
            </a:r>
            <a:r>
              <a:rPr lang="en-US" dirty="0" err="1"/>
              <a:t>prechewed</a:t>
            </a:r>
            <a:r>
              <a:rPr lang="en-US" dirty="0"/>
              <a:t> nugget of share-bait suggested, those impassioned messages to Ban Ki-moon that linger on your Twitter timeline might become a source of shame. That shame may have turned some of Invisible Children’s young idealists into cynics. But it taught others how to harness the power of the web for good—and how to do it responsibly</a:t>
            </a:r>
            <a:r>
              <a:rPr lang="en-US" dirty="0" smtClean="0"/>
              <a:t>.”</a:t>
            </a:r>
            <a:r>
              <a:rPr lang="en-US" dirty="0"/>
              <a:t>  </a:t>
            </a:r>
            <a:r>
              <a:rPr lang="en-US" dirty="0" smtClean="0"/>
              <a:t>- </a:t>
            </a:r>
            <a:r>
              <a:rPr lang="en-US" dirty="0"/>
              <a:t>Christina </a:t>
            </a:r>
            <a:r>
              <a:rPr lang="en-US" dirty="0" smtClean="0"/>
              <a:t>Cauterucci, </a:t>
            </a:r>
            <a:r>
              <a:rPr lang="en-US" i="1" dirty="0" err="1" smtClean="0"/>
              <a:t>Slate.com</a:t>
            </a:r>
            <a:endParaRPr lang="en-US" i="1" dirty="0"/>
          </a:p>
        </p:txBody>
      </p:sp>
    </p:spTree>
    <p:extLst>
      <p:ext uri="{BB962C8B-B14F-4D97-AF65-F5344CB8AC3E}">
        <p14:creationId xmlns:p14="http://schemas.microsoft.com/office/powerpoint/2010/main" val="138266701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a:t>Lessons from </a:t>
            </a:r>
            <a:r>
              <a:rPr lang="en-US" b="1" dirty="0" err="1"/>
              <a:t>Kony</a:t>
            </a:r>
            <a:r>
              <a:rPr lang="en-US" b="1" dirty="0"/>
              <a:t> 2012</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92500"/>
          </a:bodyPr>
          <a:lstStyle/>
          <a:p>
            <a:pPr marL="0" indent="0">
              <a:buNone/>
            </a:pPr>
            <a:r>
              <a:rPr lang="en-US" dirty="0" smtClean="0"/>
              <a:t>“</a:t>
            </a:r>
            <a:r>
              <a:rPr lang="en-US" dirty="0"/>
              <a:t>Thanks in part to </a:t>
            </a:r>
            <a:r>
              <a:rPr lang="en-US" dirty="0" err="1"/>
              <a:t>Kony</a:t>
            </a:r>
            <a:r>
              <a:rPr lang="en-US" dirty="0"/>
              <a:t> 2012, a hashtag </a:t>
            </a:r>
            <a:r>
              <a:rPr lang="en-US" i="1" dirty="0"/>
              <a:t>can</a:t>
            </a:r>
            <a:r>
              <a:rPr lang="en-US" dirty="0"/>
              <a:t> be a legitimate motivating force behind an identity group; the Black Lives Matter movement took the energy and unity a hashtag campaign can inspire and channeled it into activism informed by the people whose struggles inspired it, people who’d been traditionally left out of popular discourse about their own lives. In the case of Black Lives Matter, a hashtag became a statement of group membership and eventually turned into a movement that’s changing conversations about race in the halls of power</a:t>
            </a:r>
            <a:r>
              <a:rPr lang="en-US" dirty="0" smtClean="0"/>
              <a:t>.” - </a:t>
            </a:r>
            <a:r>
              <a:rPr lang="en-US" dirty="0"/>
              <a:t>Christina </a:t>
            </a:r>
            <a:r>
              <a:rPr lang="en-US" dirty="0" smtClean="0"/>
              <a:t>Cauterucci, </a:t>
            </a:r>
            <a:r>
              <a:rPr lang="en-US" i="1" dirty="0" smtClean="0"/>
              <a:t>Slate </a:t>
            </a:r>
            <a:endParaRPr lang="en-US" i="1" dirty="0"/>
          </a:p>
        </p:txBody>
      </p:sp>
      <p:pic>
        <p:nvPicPr>
          <p:cNvPr id="3" name="Picture 2"/>
          <p:cNvPicPr>
            <a:picLocks noChangeAspect="1"/>
          </p:cNvPicPr>
          <p:nvPr/>
        </p:nvPicPr>
        <p:blipFill>
          <a:blip r:embed="rId3"/>
          <a:stretch>
            <a:fillRect/>
          </a:stretch>
        </p:blipFill>
        <p:spPr>
          <a:xfrm>
            <a:off x="7924838" y="2395728"/>
            <a:ext cx="4087838" cy="3069082"/>
          </a:xfrm>
          <a:prstGeom prst="rect">
            <a:avLst/>
          </a:prstGeom>
        </p:spPr>
      </p:pic>
    </p:spTree>
    <p:extLst>
      <p:ext uri="{BB962C8B-B14F-4D97-AF65-F5344CB8AC3E}">
        <p14:creationId xmlns:p14="http://schemas.microsoft.com/office/powerpoint/2010/main" val="4005232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b="1" dirty="0" smtClean="0"/>
              <a:t>Discussion</a:t>
            </a:r>
            <a:endParaRPr lang="en-US" b="1"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r>
              <a:rPr lang="en-US" dirty="0" smtClean="0"/>
              <a:t>Is social media a catalyst for change? Would change occur without it? </a:t>
            </a:r>
          </a:p>
          <a:p>
            <a:r>
              <a:rPr lang="en-US" dirty="0" smtClean="0"/>
              <a:t>Are online activists unwilling to get their hands dirty and do the efforts required to actually achieve these goals? </a:t>
            </a:r>
          </a:p>
          <a:p>
            <a:r>
              <a:rPr lang="en-US" dirty="0" smtClean="0"/>
              <a:t>Does online activism replace or increase offline activism? </a:t>
            </a:r>
            <a:endParaRPr lang="en-US" dirty="0"/>
          </a:p>
        </p:txBody>
      </p:sp>
      <p:pic>
        <p:nvPicPr>
          <p:cNvPr id="3" name="Picture 2"/>
          <p:cNvPicPr>
            <a:picLocks noChangeAspect="1"/>
          </p:cNvPicPr>
          <p:nvPr/>
        </p:nvPicPr>
        <p:blipFill>
          <a:blip r:embed="rId3"/>
          <a:stretch>
            <a:fillRect/>
          </a:stretch>
        </p:blipFill>
        <p:spPr>
          <a:xfrm>
            <a:off x="7924838" y="2395728"/>
            <a:ext cx="4087838" cy="3069082"/>
          </a:xfrm>
          <a:prstGeom prst="rect">
            <a:avLst/>
          </a:prstGeom>
        </p:spPr>
      </p:pic>
    </p:spTree>
    <p:extLst>
      <p:ext uri="{BB962C8B-B14F-4D97-AF65-F5344CB8AC3E}">
        <p14:creationId xmlns:p14="http://schemas.microsoft.com/office/powerpoint/2010/main" val="17100984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7894"/>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Lecture 9: Social Media and Civic Engagement</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In this lesson, we have: </a:t>
            </a:r>
            <a:endParaRPr lang="en-US" dirty="0"/>
          </a:p>
          <a:p>
            <a:r>
              <a:rPr lang="en-US" dirty="0" smtClean="0"/>
              <a:t>Described the </a:t>
            </a:r>
            <a:r>
              <a:rPr lang="en-US" dirty="0"/>
              <a:t>intersection of media technologies with activist movements, as well as specific forms of participatory culture that have transpired since the advent of social media</a:t>
            </a:r>
          </a:p>
          <a:p>
            <a:r>
              <a:rPr lang="en-US" dirty="0" smtClean="0"/>
              <a:t>Discussed </a:t>
            </a:r>
            <a:r>
              <a:rPr lang="en-US" dirty="0"/>
              <a:t>the role of  social media in activist movements, and the re-configuring of social media like Facebook, Twitter, and </a:t>
            </a:r>
            <a:r>
              <a:rPr lang="en-US" dirty="0" err="1"/>
              <a:t>Youtube</a:t>
            </a:r>
            <a:r>
              <a:rPr lang="en-US" dirty="0"/>
              <a:t> for activist use</a:t>
            </a:r>
          </a:p>
          <a:p>
            <a:endParaRPr lang="en-US" dirty="0"/>
          </a:p>
        </p:txBody>
      </p:sp>
    </p:spTree>
    <p:extLst>
      <p:ext uri="{BB962C8B-B14F-4D97-AF65-F5344CB8AC3E}">
        <p14:creationId xmlns:p14="http://schemas.microsoft.com/office/powerpoint/2010/main" val="112770335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7894"/>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For next week:</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10000"/>
          </a:bodyPr>
          <a:lstStyle/>
          <a:p>
            <a:pPr marL="0" indent="0">
              <a:buNone/>
            </a:pPr>
            <a:r>
              <a:rPr lang="en-US" u="sng" dirty="0"/>
              <a:t>Next week’s class (July </a:t>
            </a:r>
            <a:r>
              <a:rPr lang="en-US" u="sng" dirty="0" smtClean="0"/>
              <a:t>26</a:t>
            </a:r>
            <a:r>
              <a:rPr lang="en-US" u="sng" baseline="30000" dirty="0" smtClean="0"/>
              <a:t>th</a:t>
            </a:r>
            <a:r>
              <a:rPr lang="en-US" u="sng" dirty="0"/>
              <a:t>) will be </a:t>
            </a:r>
            <a:r>
              <a:rPr lang="en-US" u="sng" dirty="0" smtClean="0"/>
              <a:t>online!</a:t>
            </a:r>
            <a:endParaRPr lang="en-US" u="sng" dirty="0"/>
          </a:p>
          <a:p>
            <a:r>
              <a:rPr lang="en-US" dirty="0"/>
              <a:t>Lecture material will be made available online and must be read before class</a:t>
            </a:r>
          </a:p>
          <a:p>
            <a:r>
              <a:rPr lang="en-US" dirty="0"/>
              <a:t>Ensure you post one tweet and two replies on Twitter before our next meeting on the topic of </a:t>
            </a:r>
            <a:r>
              <a:rPr lang="en-US" dirty="0" smtClean="0"/>
              <a:t>Social Media and Civic Engagement</a:t>
            </a:r>
            <a:endParaRPr lang="en-US" dirty="0"/>
          </a:p>
          <a:p>
            <a:r>
              <a:rPr lang="en-US" b="1" u="sng" dirty="0"/>
              <a:t>Mini-lesson </a:t>
            </a:r>
            <a:r>
              <a:rPr lang="en-US" b="1" u="sng" dirty="0" smtClean="0"/>
              <a:t>#3:</a:t>
            </a:r>
            <a:r>
              <a:rPr lang="en-US" dirty="0" smtClean="0"/>
              <a:t> </a:t>
            </a:r>
            <a:r>
              <a:rPr lang="en-US" dirty="0"/>
              <a:t>The reading material for the mini-lesson will be made available online and must be read by July </a:t>
            </a:r>
            <a:r>
              <a:rPr lang="en-US" dirty="0" smtClean="0"/>
              <a:t>25</a:t>
            </a:r>
            <a:r>
              <a:rPr lang="en-US" baseline="30000" dirty="0" smtClean="0"/>
              <a:t>th</a:t>
            </a:r>
            <a:r>
              <a:rPr lang="en-US" dirty="0"/>
              <a:t>. By July </a:t>
            </a:r>
            <a:r>
              <a:rPr lang="en-US" dirty="0" smtClean="0"/>
              <a:t>25</a:t>
            </a:r>
            <a:r>
              <a:rPr lang="en-US" baseline="30000" dirty="0" smtClean="0"/>
              <a:t>th</a:t>
            </a:r>
            <a:r>
              <a:rPr lang="en-US" dirty="0"/>
              <a:t>, students must respond to one writing prompt, and must reply to one of their classmates’ posts. </a:t>
            </a:r>
          </a:p>
          <a:p>
            <a:r>
              <a:rPr lang="en-US" dirty="0"/>
              <a:t>Note! </a:t>
            </a:r>
            <a:r>
              <a:rPr lang="en-US" b="1" dirty="0"/>
              <a:t>Social Media </a:t>
            </a:r>
            <a:r>
              <a:rPr lang="en-US" b="1" dirty="0" smtClean="0"/>
              <a:t>Transformation due </a:t>
            </a:r>
            <a:r>
              <a:rPr lang="en-US" b="1" dirty="0"/>
              <a:t>on via e-mail BEFORE 7pm, </a:t>
            </a:r>
            <a:r>
              <a:rPr lang="en-US" b="1" dirty="0" smtClean="0"/>
              <a:t>August 2</a:t>
            </a:r>
            <a:r>
              <a:rPr lang="en-US" b="1" baseline="30000" dirty="0" smtClean="0"/>
              <a:t>nd</a:t>
            </a:r>
            <a:r>
              <a:rPr lang="en-US" b="1" dirty="0" smtClean="0"/>
              <a:t> . </a:t>
            </a:r>
            <a:endParaRPr lang="en-US" dirty="0"/>
          </a:p>
        </p:txBody>
      </p:sp>
    </p:spTree>
    <p:extLst>
      <p:ext uri="{BB962C8B-B14F-4D97-AF65-F5344CB8AC3E}">
        <p14:creationId xmlns:p14="http://schemas.microsoft.com/office/powerpoint/2010/main" val="11386989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34499</TotalTime>
  <Words>5616</Words>
  <Application>Microsoft Macintosh PowerPoint</Application>
  <PresentationFormat>Widescreen</PresentationFormat>
  <Paragraphs>298</Paragraphs>
  <Slides>52</Slides>
  <Notes>46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Calibri</vt:lpstr>
      <vt:lpstr>Calibri Light</vt:lpstr>
      <vt:lpstr>Arial</vt:lpstr>
      <vt:lpstr>Office Theme</vt:lpstr>
      <vt:lpstr>INC300 Week 9  Social Media and Civic Engagement</vt:lpstr>
      <vt:lpstr>Today’s Agenda</vt:lpstr>
      <vt:lpstr>Lecture 9: Social Media and Civic Engagement</vt:lpstr>
      <vt:lpstr>Week 8 Recap</vt:lpstr>
      <vt:lpstr>Introduction</vt:lpstr>
      <vt:lpstr>Introduction</vt:lpstr>
      <vt:lpstr>Defining Activism</vt:lpstr>
      <vt:lpstr>Ultimate Goals of Online Activism</vt:lpstr>
      <vt:lpstr>Why is Social Media a tool for activism?</vt:lpstr>
      <vt:lpstr>How to use Social Media as a tool for activism?</vt:lpstr>
      <vt:lpstr>Communication and Social Movements</vt:lpstr>
      <vt:lpstr>Seattle WTO Protests of 1999</vt:lpstr>
      <vt:lpstr>The Tunisian Revolution (2011)</vt:lpstr>
      <vt:lpstr>The Egyptian Revolution </vt:lpstr>
      <vt:lpstr>Occupy Wall Street (2011)</vt:lpstr>
      <vt:lpstr>Facebook as a tool for activism</vt:lpstr>
      <vt:lpstr>Facebook as a tool for activism</vt:lpstr>
      <vt:lpstr>Facebook as a tool for activism</vt:lpstr>
      <vt:lpstr>PowerPoint Presentation</vt:lpstr>
      <vt:lpstr>Facebook as a tool for activism</vt:lpstr>
      <vt:lpstr>Philandro Castile case</vt:lpstr>
      <vt:lpstr>Twitter Activism/Hashtag Activism</vt:lpstr>
      <vt:lpstr>Twitter as a tool for activism</vt:lpstr>
      <vt:lpstr>Ex. #BlackLivesMatter</vt:lpstr>
      <vt:lpstr>Ex. #MeToo</vt:lpstr>
      <vt:lpstr>YouTube as an activist tool</vt:lpstr>
      <vt:lpstr>Ex. It Gets Better Project</vt:lpstr>
      <vt:lpstr>Hacktivism</vt:lpstr>
      <vt:lpstr>Hacktivism – Forms and Methods</vt:lpstr>
      <vt:lpstr>WikiLeaks</vt:lpstr>
      <vt:lpstr>Ex. Anonymous</vt:lpstr>
      <vt:lpstr>The Internet and Democracy </vt:lpstr>
      <vt:lpstr>The Internet and Democracy </vt:lpstr>
      <vt:lpstr>Strength: Accessibility </vt:lpstr>
      <vt:lpstr>Strength: Accessibility </vt:lpstr>
      <vt:lpstr>Strength: Accessibility</vt:lpstr>
      <vt:lpstr>Strength: Encourages Community-Mindedness</vt:lpstr>
      <vt:lpstr>Strength: Encourages Community-Mindedness</vt:lpstr>
      <vt:lpstr>Strength: Encourages Community-Mindedness</vt:lpstr>
      <vt:lpstr>Limitation: Fragmentation</vt:lpstr>
      <vt:lpstr>Limitation: Role of Elites</vt:lpstr>
      <vt:lpstr>Limitation: Slacktivism</vt:lpstr>
      <vt:lpstr>PowerPoint Presentation</vt:lpstr>
      <vt:lpstr>Limitation: Slacktivism</vt:lpstr>
      <vt:lpstr>Limitation: Slacktivism</vt:lpstr>
      <vt:lpstr>Limitation: Digital Divide </vt:lpstr>
      <vt:lpstr>PowerPoint Presentation</vt:lpstr>
      <vt:lpstr>Lessons from Kony 2012</vt:lpstr>
      <vt:lpstr>Lessons from Kony 2012</vt:lpstr>
      <vt:lpstr>Discussion</vt:lpstr>
      <vt:lpstr>Lecture 9: Social Media and Civic Engagement</vt:lpstr>
      <vt:lpstr>For next week: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 200: Lecture 9</dc:title>
  <dc:creator>Microsoft Office User</dc:creator>
  <cp:lastModifiedBy>Microsoft Office User</cp:lastModifiedBy>
  <cp:revision>310</cp:revision>
  <dcterms:created xsi:type="dcterms:W3CDTF">2018-05-21T15:05:07Z</dcterms:created>
  <dcterms:modified xsi:type="dcterms:W3CDTF">2018-07-19T18:45:22Z</dcterms:modified>
</cp:coreProperties>
</file>